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56" r:id="rId2"/>
    <p:sldId id="302" r:id="rId3"/>
    <p:sldId id="294" r:id="rId4"/>
    <p:sldId id="259" r:id="rId5"/>
    <p:sldId id="260" r:id="rId6"/>
    <p:sldId id="306" r:id="rId7"/>
    <p:sldId id="307" r:id="rId8"/>
    <p:sldId id="264" r:id="rId9"/>
    <p:sldId id="261" r:id="rId10"/>
    <p:sldId id="297" r:id="rId11"/>
    <p:sldId id="308" r:id="rId12"/>
    <p:sldId id="309" r:id="rId13"/>
    <p:sldId id="262" r:id="rId14"/>
    <p:sldId id="274" r:id="rId15"/>
    <p:sldId id="293" r:id="rId16"/>
    <p:sldId id="304" r:id="rId17"/>
    <p:sldId id="315" r:id="rId18"/>
    <p:sldId id="295" r:id="rId19"/>
    <p:sldId id="296" r:id="rId20"/>
    <p:sldId id="312" r:id="rId21"/>
    <p:sldId id="305" r:id="rId22"/>
    <p:sldId id="313" r:id="rId23"/>
    <p:sldId id="316" r:id="rId24"/>
    <p:sldId id="318" r:id="rId25"/>
    <p:sldId id="320" r:id="rId26"/>
    <p:sldId id="319" r:id="rId27"/>
    <p:sldId id="317" r:id="rId28"/>
    <p:sldId id="321" r:id="rId29"/>
    <p:sldId id="310" r:id="rId30"/>
    <p:sldId id="298" r:id="rId31"/>
    <p:sldId id="311" r:id="rId32"/>
    <p:sldId id="301" r:id="rId33"/>
    <p:sldId id="323" r:id="rId34"/>
    <p:sldId id="324" r:id="rId35"/>
    <p:sldId id="325" r:id="rId36"/>
    <p:sldId id="326" r:id="rId37"/>
    <p:sldId id="327" r:id="rId38"/>
    <p:sldId id="328" r:id="rId39"/>
    <p:sldId id="329" r:id="rId40"/>
    <p:sldId id="330" r:id="rId41"/>
    <p:sldId id="331" r:id="rId42"/>
    <p:sldId id="332"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660066"/>
    <a:srgbClr val="FFFF66"/>
    <a:srgbClr val="33CC33"/>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94694" autoAdjust="0"/>
  </p:normalViewPr>
  <p:slideViewPr>
    <p:cSldViewPr>
      <p:cViewPr>
        <p:scale>
          <a:sx n="75" d="100"/>
          <a:sy n="75" d="100"/>
        </p:scale>
        <p:origin x="-768" y="-2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29.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21.xml"/><Relationship Id="rId5" Type="http://schemas.openxmlformats.org/officeDocument/2006/relationships/slide" Target="slides/slide16.xml"/><Relationship Id="rId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6388"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3590BE91-4EB8-49D9-91C0-4F9CC9E764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1DDC6D13-4DDE-4505-AFB3-5443A835A407}" type="slidenum">
              <a:rPr lang="en-US" smtClean="0">
                <a:cs typeface="Arial" charset="0"/>
              </a:rPr>
              <a:pPr/>
              <a:t>4</a:t>
            </a:fld>
            <a:endParaRPr lang="en-US" smtClean="0">
              <a:cs typeface="Arial" charset="0"/>
            </a:endParaRPr>
          </a:p>
        </p:txBody>
      </p:sp>
      <p:sp>
        <p:nvSpPr>
          <p:cNvPr id="21506" name="Rectangle 2"/>
          <p:cNvSpPr>
            <a:spLocks noGrp="1"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marL="228600" indent="-228600" eaLnBrk="1" hangingPunct="1"/>
            <a:r>
              <a:rPr lang="en-US" smtClean="0"/>
              <a:t>Born 1822 to a peasant family in Moravia, part of Austrian Empire-now the Czech republic.  Peasants actually held land and farmed it-3 days/week they worked for landlord. Born to Anton &amp; Rosine. Anton grew fruit trees, experimented with grafts probably his introduction to horticulture.  Father sacrificed to keep son in school –academic career. After training Mendel considered himself a physicist.  The monastery of St. Thomas at Brunn in Moravia was one of the leading centers of intellectual activity in Moravia.  The abbot(head) of the monastery encouraged all the members to pursue scientific interests.  They were required to teach bible studies, mathematics and and Philosophy at the Philosophy Institute in Br</a:t>
            </a:r>
            <a:r>
              <a:rPr lang="en-US" smtClean="0">
                <a:cs typeface="Times New Roman" pitchFamily="18" charset="0"/>
              </a:rPr>
              <a:t>ü</a:t>
            </a:r>
            <a:r>
              <a:rPr lang="en-US" smtClean="0"/>
              <a:t>nn.  So basically the Abbott, Cyrill Napp, created this small private university. In 1943 Mendel was ask to join the monastery. Alongside his religious duties as a novice, Mendel worked under Matthaeus Klacel, a botantist carrying out plant breeding experiments at the monastery. Mendel studies for 4 years in theology completing his course in1848 and he was then assigned as a parish priest/chaplain at a nearby hospital.  But working with all these sick people made him physically ill.  So the Abbott moved him out to teach math and the classics at a local high school.  He tried to get his teaching certificate, but failed because he had a poor grasp of biology in1850. Because he was a well liked and great instructor they kept him on and sent him for future studies at Vienna University where he studied physics, statistics and probability, atomic theory of chemistry and took bio and plant physiology courses.  .  At this time universities were just beginning to teach that plants were made up of cells and that plants reproduced sexually—meaning that contributions form both parents were important in the development of a new plant from seed.  Mendel returned to the monastery and continued teaching high school and prevailing thought is that he never passed the teachers exam because he disagreed the the examiners ideas about plant reproduction or he had debilitating test anxiety.  The prevailing idea was that most of the information for the new seed comes from the pollen grain.</a:t>
            </a:r>
          </a:p>
          <a:p>
            <a:pPr marL="228600" indent="-228600" eaLnBrk="1" hangingPunct="1">
              <a:buFontTx/>
              <a:buAutoNum type="alphaUcPeriod"/>
            </a:pPr>
            <a:r>
              <a:rPr lang="en-US" smtClean="0"/>
              <a:t>Based upon their observations with ornamental plant breeding, scientists in the nineteenth century realized that both parents contribute to the characteristics of offspring. The "blending" theory then became the favored explanation of inheritance. According to this theory: </a:t>
            </a:r>
          </a:p>
          <a:p>
            <a:pPr marL="228600" indent="-228600" eaLnBrk="1" hangingPunct="1">
              <a:buFontTx/>
              <a:buAutoNum type="arabicPeriod"/>
            </a:pPr>
            <a:r>
              <a:rPr lang="en-US" smtClean="0"/>
              <a:t>Hereditary materials from male and female parents mix to form the offspring, and once blended, the hereditary material is inseparable. </a:t>
            </a:r>
          </a:p>
          <a:p>
            <a:pPr marL="228600" indent="-228600" eaLnBrk="1" hangingPunct="1">
              <a:buFontTx/>
              <a:buAutoNum type="arabicPeriod"/>
            </a:pPr>
            <a:r>
              <a:rPr lang="en-US" smtClean="0"/>
              <a:t>Since the hereditary material is inseparable, the population should reach a uniform appearance after many generations. Reuslting offspring is a dilution of parents traits.</a:t>
            </a:r>
          </a:p>
          <a:p>
            <a:pPr marL="228600" indent="-228600" eaLnBrk="1" hangingPunct="1">
              <a:buFontTx/>
              <a:buAutoNum type="alphaUcPeriod"/>
            </a:pPr>
            <a:r>
              <a:rPr lang="en-US" smtClean="0"/>
              <a:t>This theory was inconsistent with the observations that: </a:t>
            </a:r>
          </a:p>
          <a:p>
            <a:pPr marL="228600" indent="-228600" eaLnBrk="1" hangingPunct="1">
              <a:buFontTx/>
              <a:buAutoNum type="arabicPeriod"/>
            </a:pPr>
            <a:r>
              <a:rPr lang="en-US" smtClean="0"/>
              <a:t>Populations do not reach a uniform appearance. </a:t>
            </a:r>
          </a:p>
          <a:p>
            <a:pPr marL="228600" indent="-228600" eaLnBrk="1" hangingPunct="1">
              <a:buFontTx/>
              <a:buAutoNum type="arabicPeriod"/>
            </a:pPr>
            <a:r>
              <a:rPr lang="en-US" smtClean="0"/>
              <a:t>Some traits are absent in one generation and present in the next. </a:t>
            </a:r>
          </a:p>
          <a:p>
            <a:pPr marL="228600" indent="-228600" eaLnBrk="1" hangingPunct="1">
              <a:buFontTx/>
              <a:buAutoNum type="arabicPeriod"/>
            </a:pPr>
            <a:endParaRPr lang="en-US" smtClean="0"/>
          </a:p>
          <a:p>
            <a:pPr marL="228600" indent="-228600" eaLnBrk="1" hangingPunct="1"/>
            <a:r>
              <a:rPr lang="en-US" smtClean="0">
                <a:solidFill>
                  <a:srgbClr val="333333"/>
                </a:solidFill>
                <a:latin typeface="Verdana" pitchFamily="34" charset="0"/>
              </a:rPr>
              <a:t>An Augustinian friar, Gregor Johann Mendel lived and worked from 1843 in Brno, in the Abbey of St Thomas, of which he became the abbot in 1867. At the beginning of the 19th century, Brno, capital of the province of Moravia - then a region of the Austrian-Hungarian empire - was a culturally active, multi-lingual city. Mendel, who took part in the social and cultural life of the town, gained titles such as that first of Vice-President, and then President of the local Mortgage Bank, the </a:t>
            </a:r>
            <a:r>
              <a:rPr lang="en-US" i="1" smtClean="0">
                <a:solidFill>
                  <a:srgbClr val="333333"/>
                </a:solidFill>
                <a:latin typeface="Verdana" pitchFamily="34" charset="0"/>
              </a:rPr>
              <a:t>Hypotheque Bank</a:t>
            </a:r>
            <a:r>
              <a:rPr lang="en-US" smtClean="0">
                <a:solidFill>
                  <a:srgbClr val="333333"/>
                </a:solidFill>
                <a:latin typeface="Verdana" pitchFamily="34" charset="0"/>
              </a:rPr>
              <a:t>. He was especially known for his activity as a teacher, for his interest in meteorology and in the breeding of bees. </a:t>
            </a:r>
          </a:p>
          <a:p>
            <a:pPr marL="228600" indent="-228600" eaLnBrk="1" hangingPunct="1"/>
            <a:r>
              <a:rPr lang="en-US" smtClean="0">
                <a:solidFill>
                  <a:srgbClr val="333333"/>
                </a:solidFill>
                <a:latin typeface="Verdana" pitchFamily="34" charset="0"/>
              </a:rPr>
              <a:t>University of Vienna (1851-53), where, as his certificate of study testifies, he attended courses on plant physiology given by Franz Unger (1800-1870) and on experimental physics by Christian Doppler (1803-1853) </a:t>
            </a:r>
            <a:r>
              <a:rPr lang="en-US" smtClean="0">
                <a:solidFill>
                  <a:srgbClr val="990000"/>
                </a:solidFill>
                <a:latin typeface="Verdana" pitchFamily="34" charset="0"/>
              </a:rPr>
              <a:t>[i]</a:t>
            </a:r>
            <a:r>
              <a:rPr lang="en-US" smtClean="0">
                <a:solidFill>
                  <a:srgbClr val="333333"/>
                </a:solidFill>
                <a:latin typeface="Verdana" pitchFamily="34" charset="0"/>
              </a:rPr>
              <a:t>, both crucial figures in Mendel's scientific development. </a:t>
            </a:r>
            <a:endParaRPr lang="en-US" smtClean="0"/>
          </a:p>
          <a:p>
            <a:pPr marL="228600" indent="-228600"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noTextEdit="1"/>
          </p:cNvSpPr>
          <p:nvPr>
            <p:ph type="sldImg"/>
          </p:nvPr>
        </p:nvSpPr>
        <p:spPr>
          <a:ln/>
        </p:spPr>
      </p:sp>
      <p:sp>
        <p:nvSpPr>
          <p:cNvPr id="7065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noTextEdit="1"/>
          </p:cNvSpPr>
          <p:nvPr>
            <p:ph type="sldImg"/>
          </p:nvPr>
        </p:nvSpPr>
        <p:spPr>
          <a:ln/>
        </p:spPr>
      </p:sp>
      <p:sp>
        <p:nvSpPr>
          <p:cNvPr id="7270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434CF49-3561-4030-ABA6-A7021EE78D51}" type="slidenum">
              <a:rPr lang="en-US" smtClean="0">
                <a:cs typeface="Arial" charset="0"/>
              </a:rPr>
              <a:pPr/>
              <a:t>5</a:t>
            </a:fld>
            <a:endParaRPr lang="en-US" smtClean="0">
              <a:cs typeface="Arial" charset="0"/>
            </a:endParaRPr>
          </a:p>
        </p:txBody>
      </p:sp>
      <p:sp>
        <p:nvSpPr>
          <p:cNvPr id="23554" name="Rectangle 2"/>
          <p:cNvSpPr>
            <a:spLocks noGrp="1" noRo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t>Mendel had been doing some mice breeding experiments in his room, but he never shared his results because  probably because he realized his work with mammals would might be seen by his superiors in the Church as unsuitably close to home—humans which had been created in God’s image</a:t>
            </a:r>
          </a:p>
          <a:p>
            <a:pPr eaLnBrk="1" hangingPunct="1"/>
            <a:r>
              <a:rPr lang="en-US" smtClean="0"/>
              <a:t>In 1956 Mendel began his experiments part-time with garden peas in the genus </a:t>
            </a:r>
            <a:r>
              <a:rPr lang="en-US" i="1" smtClean="0"/>
              <a:t>Pisum</a:t>
            </a:r>
            <a:r>
              <a:rPr lang="en-US" smtClean="0"/>
              <a:t>. </a:t>
            </a:r>
            <a:r>
              <a:rPr lang="en-US" smtClean="0">
                <a:cs typeface="Times New Roman" pitchFamily="18" charset="0"/>
              </a:rPr>
              <a:t>Using thirty-four different kinds of peas of the genus </a:t>
            </a:r>
            <a:r>
              <a:rPr lang="en-US" i="1" smtClean="0">
                <a:cs typeface="Times New Roman" pitchFamily="18" charset="0"/>
              </a:rPr>
              <a:t>Pisum</a:t>
            </a:r>
            <a:r>
              <a:rPr lang="en-US" smtClean="0">
                <a:cs typeface="Times New Roman" pitchFamily="18" charset="0"/>
              </a:rPr>
              <a:t> which had been tested for their genetic purity, he tried to determine whether it was possible to obtain new variants by crossbreeding. Peas were carefully chosen as pollination could be easily controlled and normally pea plants are self-fertilizing. He was only givens small strip in the monastery garden (35m long x 7m wide) and a greenhouse. He was still a full time teacher and had religious duties . Past students described him as a great teacher, very enthusiastic. If he had a student that did really poorly on an exam, he would rewrite the exam easier. He felt it was more important to encourage students enthusiasm for science than to stuff their heads with rote memorization of facts.   His research involved careful planning, necessitated the use of thousands of experimental plants, and, by his own account, extended over eight years. </a:t>
            </a:r>
          </a:p>
          <a:p>
            <a:pPr eaLnBrk="1" hangingPunct="1"/>
            <a:r>
              <a:rPr lang="en-US" smtClean="0">
                <a:cs typeface="Times New Roman" pitchFamily="18" charset="0"/>
              </a:rPr>
              <a:t>In 1863 he went to Londonand read a German translation of Darwin’s Origin of species.  Unfortuately they never met.</a:t>
            </a:r>
          </a:p>
          <a:p>
            <a:pPr eaLnBrk="1" hangingPunct="1"/>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6FADD354-E1C6-41B4-8383-AC51B6072D72}" type="slidenum">
              <a:rPr lang="en-US" smtClean="0">
                <a:cs typeface="Arial" charset="0"/>
              </a:rPr>
              <a:pPr/>
              <a:t>9</a:t>
            </a:fld>
            <a:endParaRPr lang="en-US" smtClean="0">
              <a:cs typeface="Arial" charset="0"/>
            </a:endParaRPr>
          </a:p>
        </p:txBody>
      </p:sp>
      <p:sp>
        <p:nvSpPr>
          <p:cNvPr id="28674" name="Rectangle 2"/>
          <p:cNvSpPr>
            <a:spLocks noGrp="1"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solidFill>
                  <a:srgbClr val="333333"/>
                </a:solidFill>
                <a:latin typeface="Verdana" pitchFamily="34" charset="0"/>
              </a:rPr>
              <a:t>Absolutely crucial to Mendel's experiments was that the characters he selected bred true (the plants were true-breeders), and he spent two seasons verifying this. Carefully controlling his experiments he reflected that some of the characters did not permit "sharp and certain separations since the differences of the ‘more or less' nature'" are often difficult to define. He therefore selected seven characters which "stand out clearly and definitely in the plants". These were:    form of the ripe seeds - (round or roundish, or angular and wrinkled)    colour of the seed - (pale yellow, bright yellow and orange-coloured, or green)    colour of the seed coat - (either white or grey, grey brown, leather brown, with or without violet spotting)    form of the ripe pods - (simply inflated or deeply constricted and more or less wrinkled)    colour of the unripe pod - (light to dark green or vividly yellow)    position of the flowers - (axial, i.e. distributed along the main stem, or terminal, this is bunched at the top of the stem)    length of the stem - (the long axis of six to seven feet, or a short one of 3/4 to 1 feet)   The crucial importance of Mendel's experimentation with peas lies in these fundamental facts: characters or traits from parents pass as unmodified "units", individual "Mendelian" factors (which we now call "genes") to successive generations according to set ratios. Individuals possess two sets of factors: one of each received from either parent. It makes no difference if any one character is inherited from male or female: they both contribute in the same way. Furthermore these factors are sometimes expressed and sometimes concealed but never lost. Generally (but not always) each "unit" is passed on independently from all other "units". For example, a pea may develop seeds that are either round and yellow, or wrinkled and yellow, or round and green, or wrinkled and green. The expression of these characteristics within generations of plants was observed to be variable. Certain characters were manifested much more frequently than others (even when they had been present in equal numbers in previous generations). It appears that certain characters were not immediately expressed (recessive or hidden) in preference to others (dominant). When two plants were crossed, the ratio of characters in the resulting generations could be expected to have been 1:1. However, what Mendel observed and was able to repeat, was that one character (dominant) appeared three times as frequently as another (recessive). The average ratio observed through carefully controlled experiments was 3:1.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D5F495C-D837-49D9-B34C-E43C582B959A}" type="slidenum">
              <a:rPr lang="en-US" smtClean="0">
                <a:cs typeface="Arial" charset="0"/>
              </a:rPr>
              <a:pPr/>
              <a:t>13</a:t>
            </a:fld>
            <a:endParaRPr lang="en-US" smtClean="0">
              <a:cs typeface="Arial" charset="0"/>
            </a:endParaRPr>
          </a:p>
        </p:txBody>
      </p:sp>
      <p:sp>
        <p:nvSpPr>
          <p:cNvPr id="33794" name="Rectangle 2"/>
          <p:cNvSpPr>
            <a:spLocks noGrp="1"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mtClean="0">
                <a:solidFill>
                  <a:srgbClr val="333333"/>
                </a:solidFill>
                <a:latin typeface="Verdana" pitchFamily="34" charset="0"/>
              </a:rPr>
              <a:t>Cell theory had only recently been formulated by a number of scientists, from the Czech J.E. Purkinje (1787-1869) (also famed for his study on the conductive tissue of the heart)- who, in 1837, observed a parallel between the structure of plant and animal tissue - through the German botanist Matthias Schleiden (1804-1881)</a:t>
            </a:r>
            <a:r>
              <a:rPr lang="en-US" smtClean="0">
                <a:solidFill>
                  <a:srgbClr val="990000"/>
                </a:solidFill>
                <a:latin typeface="Verdana" pitchFamily="34" charset="0"/>
              </a:rPr>
              <a:t>[i]</a:t>
            </a:r>
            <a:r>
              <a:rPr lang="en-US" smtClean="0">
                <a:solidFill>
                  <a:srgbClr val="333333"/>
                </a:solidFill>
                <a:latin typeface="Verdana" pitchFamily="34" charset="0"/>
              </a:rPr>
              <a:t>, who proposed that all plant tissue is composed of nucleated cells, to another German scientist, Theodor Schwann (1810-1882), who suggested "cellular formation" for both plant and animal tissue. Contrary to Schleiden, Unger showed that plants cells originate by division rather than by spontaneous formation. This would have been a crucial insight for Mendel. Furthermore, Schleiden's and Unger's emphasis on the need for "sharp" experiments, the application of mathematical laws to biology and botany, as well as their innovative definition of cells, profoundly influenced Mendel's thinking and method.   Mendel was indebted to Unger's work on the role and behaviour of cells in pollination, and his observation of the production of new varieties through cross fertilisation, in particular the notion that this involved the union of just two cells. Through his experiments with pea plants, Mendel further explored the question of how the union of two cells produce a new organism, the enigma of generation. He concentrated on what, until then, had remained overlooked: the importance of considering pairs of observable characters and the statistical laws governing the pattern of their re-appearance in the off-springs. Naturally occurring hybrids were known to display characters belonging to both parents, as observed with respect to height and leaf distribution in the specimens of Primula from the 18th century Bobart's Herbarium. Applying the knowledge that he had gained through his study of experimental physics and mathematical sciences, Mendel developed special techniques of artificial pollination in order to control the crossing of species. Using these techniques he discovered that new patterns of combinations of characters would emerge in the hybrids if large enough numbers of plants were observed across several generations.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B162441-177B-474C-B4B1-06CD5687F8CF}" type="slidenum">
              <a:rPr lang="en-US" smtClean="0">
                <a:cs typeface="Arial" charset="0"/>
              </a:rPr>
              <a:pPr/>
              <a:t>14</a:t>
            </a:fld>
            <a:endParaRPr lang="en-US" smtClean="0">
              <a:cs typeface="Arial" charset="0"/>
            </a:endParaRPr>
          </a:p>
        </p:txBody>
      </p:sp>
      <p:sp>
        <p:nvSpPr>
          <p:cNvPr id="35842" name="Rectangle 2"/>
          <p:cNvSpPr>
            <a:spLocks noGrp="1"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buFontTx/>
              <a:buChar char="•"/>
            </a:pPr>
            <a:r>
              <a:rPr lang="en-US" smtClean="0"/>
              <a:t>One pair of characters that he studied was round versus wrinkled seeds. When pollen formed, a variety of plants with wrinkled seeds were used to cross pollinate plants for a variety with round seeds, all of the resulting hybrid seeds were round. Geneticists call the hybrid seeds or the plants the </a:t>
            </a:r>
            <a:r>
              <a:rPr lang="en-US" b="1" smtClean="0"/>
              <a:t>F</a:t>
            </a:r>
            <a:r>
              <a:rPr lang="en-US" b="1" baseline="-30000" smtClean="0"/>
              <a:t>1</a:t>
            </a:r>
            <a:r>
              <a:rPr lang="en-US" b="1" smtClean="0"/>
              <a:t> generation </a:t>
            </a:r>
            <a:r>
              <a:rPr lang="en-US" smtClean="0"/>
              <a:t>to distinguish them from the pure-breeding parents, the </a:t>
            </a:r>
            <a:r>
              <a:rPr lang="en-US" b="1" smtClean="0"/>
              <a:t>P</a:t>
            </a:r>
            <a:r>
              <a:rPr lang="en-US" b="1" baseline="-30000" smtClean="0"/>
              <a:t>1</a:t>
            </a:r>
            <a:r>
              <a:rPr lang="en-US" b="1" smtClean="0"/>
              <a:t> generation</a:t>
            </a:r>
            <a:r>
              <a:rPr lang="en-US" smtClean="0"/>
              <a:t>. Mendel also performed the reciprocal cross, in which plants from the variety with round seeds were used as the pollen parents and those from the variety with wrinkled seeds as the female parents. As before, all of the F</a:t>
            </a:r>
            <a:r>
              <a:rPr lang="en-US" baseline="-30000" smtClean="0"/>
              <a:t>1</a:t>
            </a:r>
            <a:r>
              <a:rPr lang="en-US" smtClean="0"/>
              <a:t> seeds were round. </a:t>
            </a:r>
          </a:p>
          <a:p>
            <a:pPr eaLnBrk="1" hangingPunct="1">
              <a:buFontTx/>
              <a:buChar char="•"/>
            </a:pPr>
            <a:r>
              <a:rPr lang="en-US" smtClean="0"/>
              <a:t>Similar results were obtained when Mendel made crosses between plants that differed in any of the pairs of alternative characteristics. In each case, all of the F</a:t>
            </a:r>
            <a:r>
              <a:rPr lang="en-US" baseline="-30000" smtClean="0"/>
              <a:t>1</a:t>
            </a:r>
            <a:r>
              <a:rPr lang="en-US" smtClean="0"/>
              <a:t> progeny exhibited only one of the parental traits, and the other trait was absent. The trait expressed in the hybrids, Mendel called the dominant trait. The trait not expressed in the hybrids he called recessive. </a:t>
            </a:r>
            <a:br>
              <a:rPr lang="en-US" smtClean="0"/>
            </a:br>
            <a:r>
              <a:rPr lang="en-US" smtClean="0"/>
              <a:t>  </a:t>
            </a:r>
            <a:br>
              <a:rPr lang="en-US" smtClean="0"/>
            </a:br>
            <a:r>
              <a:rPr lang="en-US" smtClean="0"/>
              <a:t>  </a:t>
            </a:r>
          </a:p>
          <a:p>
            <a:pPr eaLnBrk="1" hangingPunct="1">
              <a:buFontTx/>
              <a:buChar char="•"/>
            </a:pPr>
            <a:r>
              <a:rPr lang="en-US" smtClean="0"/>
              <a:t>The recessive trait reappears in the next generation when the hybrid progeny are allowed to undergo self-fertilization. Mendel counted 5474 seeds that were round and 1850 that were wrinkled. He noted that this ratio was approximately 3:1. The progeny seeds produced by self-fertilization of the F</a:t>
            </a:r>
            <a:r>
              <a:rPr lang="en-US" baseline="-30000" smtClean="0"/>
              <a:t>1</a:t>
            </a:r>
            <a:r>
              <a:rPr lang="en-US" smtClean="0"/>
              <a:t> generation constitute the </a:t>
            </a:r>
            <a:r>
              <a:rPr lang="en-US" b="1" smtClean="0"/>
              <a:t>F</a:t>
            </a:r>
            <a:r>
              <a:rPr lang="en-US" b="1" baseline="-30000" smtClean="0"/>
              <a:t>2</a:t>
            </a:r>
            <a:r>
              <a:rPr lang="en-US" b="1" smtClean="0"/>
              <a:t> generation</a:t>
            </a:r>
            <a:r>
              <a:rPr lang="en-US" smtClean="0"/>
              <a:t>.</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noTextEdit="1"/>
          </p:cNvSpPr>
          <p:nvPr>
            <p:ph type="sldImg"/>
          </p:nvPr>
        </p:nvSpPr>
        <p:spPr>
          <a:ln/>
        </p:spPr>
      </p:sp>
      <p:sp>
        <p:nvSpPr>
          <p:cNvPr id="60419"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noTextEdit="1"/>
          </p:cNvSpPr>
          <p:nvPr>
            <p:ph type="sldImg"/>
          </p:nvPr>
        </p:nvSpPr>
        <p:spPr>
          <a:ln/>
        </p:spPr>
      </p:sp>
      <p:sp>
        <p:nvSpPr>
          <p:cNvPr id="62467"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noTextEdit="1"/>
          </p:cNvSpPr>
          <p:nvPr>
            <p:ph type="sldImg"/>
          </p:nvPr>
        </p:nvSpPr>
        <p:spPr>
          <a:ln/>
        </p:spPr>
      </p:sp>
      <p:sp>
        <p:nvSpPr>
          <p:cNvPr id="64515"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noTextEdit="1"/>
          </p:cNvSpPr>
          <p:nvPr>
            <p:ph type="sldImg"/>
          </p:nvPr>
        </p:nvSpPr>
        <p:spPr>
          <a:ln/>
        </p:spPr>
      </p:sp>
      <p:sp>
        <p:nvSpPr>
          <p:cNvPr id="66563"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cs typeface="+mn-cs"/>
                </a:endParaRPr>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cs typeface="+mn-cs"/>
                </a:endParaRPr>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cs typeface="+mn-cs"/>
                </a:endParaRPr>
              </a:p>
            </p:txBody>
          </p:sp>
        </p:grpSp>
      </p:grpSp>
      <p:sp>
        <p:nvSpPr>
          <p:cNvPr id="81987"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8198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9273FCDF-A351-4390-ABBD-896EFE6AD9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endParaRPr lang="en-US"/>
          </a:p>
        </p:txBody>
      </p:sp>
      <p:sp>
        <p:nvSpPr>
          <p:cNvPr id="6" name="Rectangle 1091"/>
          <p:cNvSpPr>
            <a:spLocks noGrp="1" noChangeArrowheads="1"/>
          </p:cNvSpPr>
          <p:nvPr>
            <p:ph type="sldNum" sz="quarter" idx="12"/>
          </p:nvPr>
        </p:nvSpPr>
        <p:spPr>
          <a:ln/>
        </p:spPr>
        <p:txBody>
          <a:bodyPr/>
          <a:lstStyle>
            <a:lvl1pPr>
              <a:defRPr/>
            </a:lvl1pPr>
          </a:lstStyle>
          <a:p>
            <a:pPr>
              <a:defRPr/>
            </a:pPr>
            <a:fld id="{E7754C6E-FFD8-4A6A-930E-B73CD91726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endParaRPr lang="en-US"/>
          </a:p>
        </p:txBody>
      </p:sp>
      <p:sp>
        <p:nvSpPr>
          <p:cNvPr id="6" name="Rectangle 1091"/>
          <p:cNvSpPr>
            <a:spLocks noGrp="1" noChangeArrowheads="1"/>
          </p:cNvSpPr>
          <p:nvPr>
            <p:ph type="sldNum" sz="quarter" idx="12"/>
          </p:nvPr>
        </p:nvSpPr>
        <p:spPr>
          <a:ln/>
        </p:spPr>
        <p:txBody>
          <a:bodyPr/>
          <a:lstStyle>
            <a:lvl1pPr>
              <a:defRPr/>
            </a:lvl1pPr>
          </a:lstStyle>
          <a:p>
            <a:pPr>
              <a:defRPr/>
            </a:pPr>
            <a:fld id="{06070830-7739-406B-90BD-A98079B4BC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lstStyle/>
          <a:p>
            <a:pPr lvl="0"/>
            <a:endParaRPr lang="en-US" noProof="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endParaRPr lang="en-US"/>
          </a:p>
        </p:txBody>
      </p:sp>
      <p:sp>
        <p:nvSpPr>
          <p:cNvPr id="7" name="Rectangle 1091"/>
          <p:cNvSpPr>
            <a:spLocks noGrp="1" noChangeArrowheads="1"/>
          </p:cNvSpPr>
          <p:nvPr>
            <p:ph type="sldNum" sz="quarter" idx="12"/>
          </p:nvPr>
        </p:nvSpPr>
        <p:spPr>
          <a:ln/>
        </p:spPr>
        <p:txBody>
          <a:bodyPr/>
          <a:lstStyle>
            <a:lvl1pPr>
              <a:defRPr/>
            </a:lvl1pPr>
          </a:lstStyle>
          <a:p>
            <a:pPr>
              <a:defRPr/>
            </a:pPr>
            <a:fld id="{1BF6C6FC-517B-4261-AE6B-AACBC7C09F3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endParaRPr lang="en-US"/>
          </a:p>
        </p:txBody>
      </p:sp>
      <p:sp>
        <p:nvSpPr>
          <p:cNvPr id="7" name="Rectangle 1091"/>
          <p:cNvSpPr>
            <a:spLocks noGrp="1" noChangeArrowheads="1"/>
          </p:cNvSpPr>
          <p:nvPr>
            <p:ph type="sldNum" sz="quarter" idx="12"/>
          </p:nvPr>
        </p:nvSpPr>
        <p:spPr>
          <a:ln/>
        </p:spPr>
        <p:txBody>
          <a:bodyPr/>
          <a:lstStyle>
            <a:lvl1pPr>
              <a:defRPr/>
            </a:lvl1pPr>
          </a:lstStyle>
          <a:p>
            <a:pPr>
              <a:defRPr/>
            </a:pPr>
            <a:fld id="{8AF65EE9-102E-4D1F-A133-1B65816572C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endParaRPr lang="en-US"/>
          </a:p>
        </p:txBody>
      </p:sp>
      <p:sp>
        <p:nvSpPr>
          <p:cNvPr id="7" name="Rectangle 1091"/>
          <p:cNvSpPr>
            <a:spLocks noGrp="1" noChangeArrowheads="1"/>
          </p:cNvSpPr>
          <p:nvPr>
            <p:ph type="sldNum" sz="quarter" idx="12"/>
          </p:nvPr>
        </p:nvSpPr>
        <p:spPr>
          <a:ln/>
        </p:spPr>
        <p:txBody>
          <a:bodyPr/>
          <a:lstStyle>
            <a:lvl1pPr>
              <a:defRPr/>
            </a:lvl1pPr>
          </a:lstStyle>
          <a:p>
            <a:pPr>
              <a:defRPr/>
            </a:pPr>
            <a:fld id="{2D3C9403-0906-47C5-87F2-225B50199F5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46EB46B1-1452-4D78-A50C-E5CAED620A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endParaRPr lang="en-US"/>
          </a:p>
        </p:txBody>
      </p:sp>
      <p:sp>
        <p:nvSpPr>
          <p:cNvPr id="6" name="Rectangle 1091"/>
          <p:cNvSpPr>
            <a:spLocks noGrp="1" noChangeArrowheads="1"/>
          </p:cNvSpPr>
          <p:nvPr>
            <p:ph type="sldNum" sz="quarter" idx="12"/>
          </p:nvPr>
        </p:nvSpPr>
        <p:spPr>
          <a:ln/>
        </p:spPr>
        <p:txBody>
          <a:bodyPr/>
          <a:lstStyle>
            <a:lvl1pPr>
              <a:defRPr/>
            </a:lvl1pPr>
          </a:lstStyle>
          <a:p>
            <a:pPr>
              <a:defRPr/>
            </a:pPr>
            <a:fld id="{03C5691C-2D36-4C19-BAA2-11AAB8FD23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endParaRPr lang="en-US"/>
          </a:p>
        </p:txBody>
      </p:sp>
      <p:sp>
        <p:nvSpPr>
          <p:cNvPr id="6" name="Rectangle 1091"/>
          <p:cNvSpPr>
            <a:spLocks noGrp="1" noChangeArrowheads="1"/>
          </p:cNvSpPr>
          <p:nvPr>
            <p:ph type="sldNum" sz="quarter" idx="12"/>
          </p:nvPr>
        </p:nvSpPr>
        <p:spPr>
          <a:ln/>
        </p:spPr>
        <p:txBody>
          <a:bodyPr/>
          <a:lstStyle>
            <a:lvl1pPr>
              <a:defRPr/>
            </a:lvl1pPr>
          </a:lstStyle>
          <a:p>
            <a:pPr>
              <a:defRPr/>
            </a:pPr>
            <a:fld id="{9199D623-08C4-46B3-A900-E7EE514FE3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endParaRPr lang="en-US"/>
          </a:p>
        </p:txBody>
      </p:sp>
      <p:sp>
        <p:nvSpPr>
          <p:cNvPr id="7" name="Rectangle 1091"/>
          <p:cNvSpPr>
            <a:spLocks noGrp="1" noChangeArrowheads="1"/>
          </p:cNvSpPr>
          <p:nvPr>
            <p:ph type="sldNum" sz="quarter" idx="12"/>
          </p:nvPr>
        </p:nvSpPr>
        <p:spPr>
          <a:ln/>
        </p:spPr>
        <p:txBody>
          <a:bodyPr/>
          <a:lstStyle>
            <a:lvl1pPr>
              <a:defRPr/>
            </a:lvl1pPr>
          </a:lstStyle>
          <a:p>
            <a:pPr>
              <a:defRPr/>
            </a:pPr>
            <a:fld id="{58641EA0-E874-45BE-AB47-8DAFA7AD58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endParaRPr lang="en-US"/>
          </a:p>
        </p:txBody>
      </p:sp>
      <p:sp>
        <p:nvSpPr>
          <p:cNvPr id="9" name="Rectangle 1091"/>
          <p:cNvSpPr>
            <a:spLocks noGrp="1" noChangeArrowheads="1"/>
          </p:cNvSpPr>
          <p:nvPr>
            <p:ph type="sldNum" sz="quarter" idx="12"/>
          </p:nvPr>
        </p:nvSpPr>
        <p:spPr>
          <a:ln/>
        </p:spPr>
        <p:txBody>
          <a:bodyPr/>
          <a:lstStyle>
            <a:lvl1pPr>
              <a:defRPr/>
            </a:lvl1pPr>
          </a:lstStyle>
          <a:p>
            <a:pPr>
              <a:defRPr/>
            </a:pPr>
            <a:fld id="{6FA78709-4DD2-4291-B8C8-F7ED551E2D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endParaRPr lang="en-US"/>
          </a:p>
        </p:txBody>
      </p:sp>
      <p:sp>
        <p:nvSpPr>
          <p:cNvPr id="5" name="Rectangle 1091"/>
          <p:cNvSpPr>
            <a:spLocks noGrp="1" noChangeArrowheads="1"/>
          </p:cNvSpPr>
          <p:nvPr>
            <p:ph type="sldNum" sz="quarter" idx="12"/>
          </p:nvPr>
        </p:nvSpPr>
        <p:spPr>
          <a:ln/>
        </p:spPr>
        <p:txBody>
          <a:bodyPr/>
          <a:lstStyle>
            <a:lvl1pPr>
              <a:defRPr/>
            </a:lvl1pPr>
          </a:lstStyle>
          <a:p>
            <a:pPr>
              <a:defRPr/>
            </a:pPr>
            <a:fld id="{DACD1889-ACB7-4C43-9235-FCD28B3F6A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endParaRPr lang="en-US"/>
          </a:p>
        </p:txBody>
      </p:sp>
      <p:sp>
        <p:nvSpPr>
          <p:cNvPr id="4" name="Rectangle 1091"/>
          <p:cNvSpPr>
            <a:spLocks noGrp="1" noChangeArrowheads="1"/>
          </p:cNvSpPr>
          <p:nvPr>
            <p:ph type="sldNum" sz="quarter" idx="12"/>
          </p:nvPr>
        </p:nvSpPr>
        <p:spPr>
          <a:ln/>
        </p:spPr>
        <p:txBody>
          <a:bodyPr/>
          <a:lstStyle>
            <a:lvl1pPr>
              <a:defRPr/>
            </a:lvl1pPr>
          </a:lstStyle>
          <a:p>
            <a:pPr>
              <a:defRPr/>
            </a:pPr>
            <a:fld id="{1AC19BAB-FD6B-4AFD-AD5E-15F83818DC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endParaRPr lang="en-US"/>
          </a:p>
        </p:txBody>
      </p:sp>
      <p:sp>
        <p:nvSpPr>
          <p:cNvPr id="7" name="Rectangle 1091"/>
          <p:cNvSpPr>
            <a:spLocks noGrp="1" noChangeArrowheads="1"/>
          </p:cNvSpPr>
          <p:nvPr>
            <p:ph type="sldNum" sz="quarter" idx="12"/>
          </p:nvPr>
        </p:nvSpPr>
        <p:spPr>
          <a:ln/>
        </p:spPr>
        <p:txBody>
          <a:bodyPr/>
          <a:lstStyle>
            <a:lvl1pPr>
              <a:defRPr/>
            </a:lvl1pPr>
          </a:lstStyle>
          <a:p>
            <a:pPr>
              <a:defRPr/>
            </a:pPr>
            <a:fld id="{FD45B8C9-D5A6-410C-8244-34C5072271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endParaRPr lang="en-US"/>
          </a:p>
        </p:txBody>
      </p:sp>
      <p:sp>
        <p:nvSpPr>
          <p:cNvPr id="7" name="Rectangle 1091"/>
          <p:cNvSpPr>
            <a:spLocks noGrp="1" noChangeArrowheads="1"/>
          </p:cNvSpPr>
          <p:nvPr>
            <p:ph type="sldNum" sz="quarter" idx="12"/>
          </p:nvPr>
        </p:nvSpPr>
        <p:spPr>
          <a:ln/>
        </p:spPr>
        <p:txBody>
          <a:bodyPr/>
          <a:lstStyle>
            <a:lvl1pPr>
              <a:defRPr/>
            </a:lvl1pPr>
          </a:lstStyle>
          <a:p>
            <a:pPr>
              <a:defRPr/>
            </a:pPr>
            <a:fld id="{D87BF699-B765-4279-B661-47DDD1B977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9144000" cy="6858000"/>
            <a:chOff x="0" y="0"/>
            <a:chExt cx="5760" cy="4320"/>
          </a:xfrm>
        </p:grpSpPr>
        <p:grpSp>
          <p:nvGrpSpPr>
            <p:cNvPr id="1032" name="Group 1027"/>
            <p:cNvGrpSpPr>
              <a:grpSpLocks/>
            </p:cNvGrpSpPr>
            <p:nvPr/>
          </p:nvGrpSpPr>
          <p:grpSpPr bwMode="auto">
            <a:xfrm>
              <a:off x="0" y="0"/>
              <a:ext cx="5760" cy="4320"/>
              <a:chOff x="0" y="0"/>
              <a:chExt cx="5760" cy="4320"/>
            </a:xfrm>
          </p:grpSpPr>
          <p:grpSp>
            <p:nvGrpSpPr>
              <p:cNvPr id="1039" name="Group 1028"/>
              <p:cNvGrpSpPr>
                <a:grpSpLocks/>
              </p:cNvGrpSpPr>
              <p:nvPr/>
            </p:nvGrpSpPr>
            <p:grpSpPr bwMode="auto">
              <a:xfrm>
                <a:off x="0" y="192"/>
                <a:ext cx="5760" cy="4032"/>
                <a:chOff x="0" y="192"/>
                <a:chExt cx="5760" cy="4032"/>
              </a:xfrm>
            </p:grpSpPr>
            <p:sp>
              <p:nvSpPr>
                <p:cNvPr id="80901"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2"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3"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4"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5"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6"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7"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8"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09"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0"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1"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2"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3"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4"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5"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6"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7"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8"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19"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0"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1"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2"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grpSp>
          <p:grpSp>
            <p:nvGrpSpPr>
              <p:cNvPr id="1040" name="Group 1051"/>
              <p:cNvGrpSpPr>
                <a:grpSpLocks/>
              </p:cNvGrpSpPr>
              <p:nvPr/>
            </p:nvGrpSpPr>
            <p:grpSpPr bwMode="auto">
              <a:xfrm>
                <a:off x="192" y="0"/>
                <a:ext cx="5376" cy="4320"/>
                <a:chOff x="192" y="0"/>
                <a:chExt cx="5376" cy="4320"/>
              </a:xfrm>
            </p:grpSpPr>
            <p:sp>
              <p:nvSpPr>
                <p:cNvPr id="80924"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5"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6"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7"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8"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29"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0"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1"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2"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3"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4"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5"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6"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7"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8"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39"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0"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1"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2"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3"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4"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5"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6"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7"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8"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49"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50"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51"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sp>
              <p:nvSpPr>
                <p:cNvPr id="80952"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cs typeface="+mn-cs"/>
                  </a:endParaRPr>
                </a:p>
              </p:txBody>
            </p:sp>
          </p:grpSp>
        </p:grpSp>
        <p:sp>
          <p:nvSpPr>
            <p:cNvPr id="80953" name="Rectangle 1081"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cs typeface="+mn-cs"/>
              </a:endParaRPr>
            </a:p>
          </p:txBody>
        </p:sp>
        <p:sp>
          <p:nvSpPr>
            <p:cNvPr id="80954" name="Line 1082"/>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grpSp>
          <p:nvGrpSpPr>
            <p:cNvPr id="1035" name="Group 1083"/>
            <p:cNvGrpSpPr>
              <a:grpSpLocks/>
            </p:cNvGrpSpPr>
            <p:nvPr/>
          </p:nvGrpSpPr>
          <p:grpSpPr bwMode="auto">
            <a:xfrm>
              <a:off x="261" y="892"/>
              <a:ext cx="1124" cy="1464"/>
              <a:chOff x="96" y="916"/>
              <a:chExt cx="2208" cy="2876"/>
            </a:xfrm>
          </p:grpSpPr>
          <p:sp>
            <p:nvSpPr>
              <p:cNvPr id="80956" name="Line 1084"/>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80957" name="Line 1085"/>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80958" name="Arc 1086"/>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cs typeface="+mn-cs"/>
                </a:endParaRPr>
              </a:p>
            </p:txBody>
          </p:sp>
        </p:grpSp>
      </p:grpSp>
      <p:sp>
        <p:nvSpPr>
          <p:cNvPr id="1027" name="Rectangle 1087"/>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61"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n-US"/>
          </a:p>
        </p:txBody>
      </p:sp>
      <p:sp>
        <p:nvSpPr>
          <p:cNvPr id="80962"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en-US"/>
          </a:p>
        </p:txBody>
      </p:sp>
      <p:sp>
        <p:nvSpPr>
          <p:cNvPr id="80963"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CC3C90C4-C390-425D-A446-414B9334D5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5"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msxml.excite.com/info.xcite/clickit/search?r_aid=FDFB09B1FFD545DDBA88F6EF6B791080&amp;r_eop=2&amp;r_sacop=2&amp;r_spf=0&amp;r_cop=main-title&amp;r_snpp=2&amp;r_spp=0&amp;qqn=C@piOjE&amp;&amp;r_coid=372380&amp;rawto=http://fig.cox.miami.edu/~cmallery/150/mendel/heredity.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sxml.excite.com/info.xcite/clickit/search?r_aid=7B06E73807AD47469518F6EF0F924CF0&amp;r_eop=8&amp;r_sacop=12&amp;r_spf=0&amp;r_cop=main-title&amp;r_snpp=12&amp;r_spp=3&amp;qqn=UYmSG9f3&amp;r_coid=372380&amp;rawto=http://www.nhn.ou.edu/~parker/Genealogy/RalphMcKnight/Storage"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aburchill.com/IBbiology/bio_h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peapod"/>
          <p:cNvPicPr>
            <a:picLocks noChangeAspect="1" noChangeArrowheads="1"/>
          </p:cNvPicPr>
          <p:nvPr/>
        </p:nvPicPr>
        <p:blipFill>
          <a:blip r:embed="rId2"/>
          <a:srcRect/>
          <a:stretch>
            <a:fillRect/>
          </a:stretch>
        </p:blipFill>
        <p:spPr bwMode="auto">
          <a:xfrm>
            <a:off x="0" y="0"/>
            <a:ext cx="9677400" cy="7239000"/>
          </a:xfrm>
          <a:prstGeom prst="rect">
            <a:avLst/>
          </a:prstGeom>
          <a:noFill/>
          <a:ln w="9525">
            <a:noFill/>
            <a:miter lim="800000"/>
            <a:headEnd/>
            <a:tailEnd/>
          </a:ln>
        </p:spPr>
      </p:pic>
      <p:sp>
        <p:nvSpPr>
          <p:cNvPr id="17410" name="Text Box 6"/>
          <p:cNvSpPr txBox="1">
            <a:spLocks noChangeArrowheads="1"/>
          </p:cNvSpPr>
          <p:nvPr/>
        </p:nvSpPr>
        <p:spPr bwMode="auto">
          <a:xfrm>
            <a:off x="2209800" y="381000"/>
            <a:ext cx="5638800" cy="579438"/>
          </a:xfrm>
          <a:prstGeom prst="rect">
            <a:avLst/>
          </a:prstGeom>
          <a:noFill/>
          <a:ln w="9525">
            <a:noFill/>
            <a:miter lim="800000"/>
            <a:headEnd/>
            <a:tailEnd/>
          </a:ln>
        </p:spPr>
        <p:txBody>
          <a:bodyPr>
            <a:spAutoFit/>
          </a:bodyPr>
          <a:lstStyle/>
          <a:p>
            <a:pPr algn="ctr">
              <a:spcBef>
                <a:spcPct val="50000"/>
              </a:spcBef>
            </a:pPr>
            <a:r>
              <a:rPr lang="en-US" sz="3200" b="1"/>
              <a:t>Biology 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29698" name="Line 3"/>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29699" name="Line 4"/>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29700" name="Text Box 5"/>
          <p:cNvSpPr txBox="1">
            <a:spLocks noChangeArrowheads="1"/>
          </p:cNvSpPr>
          <p:nvPr/>
        </p:nvSpPr>
        <p:spPr bwMode="auto">
          <a:xfrm>
            <a:off x="3886200" y="1143000"/>
            <a:ext cx="557213"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P</a:t>
            </a:r>
          </a:p>
        </p:txBody>
      </p:sp>
      <p:sp>
        <p:nvSpPr>
          <p:cNvPr id="29701" name="Text Box 6"/>
          <p:cNvSpPr txBox="1">
            <a:spLocks noChangeArrowheads="1"/>
          </p:cNvSpPr>
          <p:nvPr/>
        </p:nvSpPr>
        <p:spPr bwMode="auto">
          <a:xfrm>
            <a:off x="6781800" y="1143000"/>
            <a:ext cx="557213"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P</a:t>
            </a:r>
          </a:p>
        </p:txBody>
      </p:sp>
      <p:sp>
        <p:nvSpPr>
          <p:cNvPr id="29702" name="Text Box 7"/>
          <p:cNvSpPr txBox="1">
            <a:spLocks noChangeArrowheads="1"/>
          </p:cNvSpPr>
          <p:nvPr/>
        </p:nvSpPr>
        <p:spPr bwMode="auto">
          <a:xfrm>
            <a:off x="1752600" y="27432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p</a:t>
            </a:r>
          </a:p>
        </p:txBody>
      </p:sp>
      <p:sp>
        <p:nvSpPr>
          <p:cNvPr id="29703" name="Text Box 8"/>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p</a:t>
            </a:r>
          </a:p>
        </p:txBody>
      </p:sp>
      <p:sp>
        <p:nvSpPr>
          <p:cNvPr id="29704" name="Text Box 9"/>
          <p:cNvSpPr txBox="1">
            <a:spLocks noChangeArrowheads="1"/>
          </p:cNvSpPr>
          <p:nvPr/>
        </p:nvSpPr>
        <p:spPr bwMode="auto">
          <a:xfrm>
            <a:off x="3886200" y="2895600"/>
            <a:ext cx="862013"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a:t>
            </a:r>
            <a:r>
              <a:rPr lang="en-US" sz="4800" b="1" i="1">
                <a:latin typeface="Times New Roman" pitchFamily="18" charset="0"/>
              </a:rPr>
              <a:t>p</a:t>
            </a:r>
          </a:p>
        </p:txBody>
      </p:sp>
      <p:sp>
        <p:nvSpPr>
          <p:cNvPr id="29705" name="Text Box 10"/>
          <p:cNvSpPr txBox="1">
            <a:spLocks noChangeArrowheads="1"/>
          </p:cNvSpPr>
          <p:nvPr/>
        </p:nvSpPr>
        <p:spPr bwMode="auto">
          <a:xfrm>
            <a:off x="3810000" y="4648200"/>
            <a:ext cx="862013"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a:t>
            </a:r>
            <a:r>
              <a:rPr lang="en-US" sz="4800" b="1" i="1">
                <a:latin typeface="Times New Roman" pitchFamily="18" charset="0"/>
              </a:rPr>
              <a:t>p</a:t>
            </a:r>
          </a:p>
        </p:txBody>
      </p:sp>
      <p:sp>
        <p:nvSpPr>
          <p:cNvPr id="29706" name="Text Box 11"/>
          <p:cNvSpPr txBox="1">
            <a:spLocks noChangeArrowheads="1"/>
          </p:cNvSpPr>
          <p:nvPr/>
        </p:nvSpPr>
        <p:spPr bwMode="auto">
          <a:xfrm>
            <a:off x="6324600" y="2819400"/>
            <a:ext cx="862013"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a:t>
            </a:r>
            <a:r>
              <a:rPr lang="en-US" sz="4800" b="1" i="1">
                <a:latin typeface="Times New Roman" pitchFamily="18" charset="0"/>
              </a:rPr>
              <a:t>p</a:t>
            </a:r>
          </a:p>
        </p:txBody>
      </p:sp>
      <p:sp>
        <p:nvSpPr>
          <p:cNvPr id="29707" name="Text Box 12"/>
          <p:cNvSpPr txBox="1">
            <a:spLocks noChangeArrowheads="1"/>
          </p:cNvSpPr>
          <p:nvPr/>
        </p:nvSpPr>
        <p:spPr bwMode="auto">
          <a:xfrm>
            <a:off x="6384925" y="4622800"/>
            <a:ext cx="862013"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a:t>
            </a:r>
            <a:r>
              <a:rPr lang="en-US" sz="4800" b="1" i="1">
                <a:latin typeface="Times New Roman" pitchFamily="18" charset="0"/>
              </a:rPr>
              <a:t>p</a:t>
            </a:r>
          </a:p>
        </p:txBody>
      </p:sp>
      <p:sp>
        <p:nvSpPr>
          <p:cNvPr id="29708" name="Text Box 13"/>
          <p:cNvSpPr txBox="1">
            <a:spLocks noChangeArrowheads="1"/>
          </p:cNvSpPr>
          <p:nvPr/>
        </p:nvSpPr>
        <p:spPr bwMode="auto">
          <a:xfrm rot="-5395614">
            <a:off x="-1238250" y="3575050"/>
            <a:ext cx="4184650" cy="641350"/>
          </a:xfrm>
          <a:prstGeom prst="rect">
            <a:avLst/>
          </a:prstGeom>
          <a:noFill/>
          <a:ln w="12700">
            <a:noFill/>
            <a:miter lim="800000"/>
            <a:headEnd/>
            <a:tailEnd/>
          </a:ln>
        </p:spPr>
        <p:txBody>
          <a:bodyPr wrap="none">
            <a:spAutoFit/>
          </a:bodyPr>
          <a:lstStyle/>
          <a:p>
            <a:pPr eaLnBrk="0" hangingPunct="0"/>
            <a:r>
              <a:rPr lang="en-US" sz="3600">
                <a:latin typeface="Times New Roman" pitchFamily="18" charset="0"/>
              </a:rPr>
              <a:t> </a:t>
            </a:r>
            <a:r>
              <a:rPr lang="en-US" sz="3600">
                <a:solidFill>
                  <a:schemeClr val="hlink"/>
                </a:solidFill>
                <a:latin typeface="Times New Roman" pitchFamily="18" charset="0"/>
              </a:rPr>
              <a:t>A Father contributes:</a:t>
            </a:r>
          </a:p>
        </p:txBody>
      </p:sp>
      <p:sp>
        <p:nvSpPr>
          <p:cNvPr id="29709" name="Text Box 14"/>
          <p:cNvSpPr txBox="1">
            <a:spLocks noChangeArrowheads="1"/>
          </p:cNvSpPr>
          <p:nvPr/>
        </p:nvSpPr>
        <p:spPr bwMode="auto">
          <a:xfrm>
            <a:off x="3810000" y="381000"/>
            <a:ext cx="42481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A Mother contributes:</a:t>
            </a:r>
          </a:p>
        </p:txBody>
      </p:sp>
      <p:sp>
        <p:nvSpPr>
          <p:cNvPr id="29710" name="Text Box 15"/>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29711" name="Text Box 16"/>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29712" name="Text Box 20"/>
          <p:cNvSpPr txBox="1">
            <a:spLocks noChangeArrowheads="1"/>
          </p:cNvSpPr>
          <p:nvPr/>
        </p:nvSpPr>
        <p:spPr bwMode="auto">
          <a:xfrm>
            <a:off x="457200" y="533400"/>
            <a:ext cx="2497138" cy="1066800"/>
          </a:xfrm>
          <a:prstGeom prst="rect">
            <a:avLst/>
          </a:prstGeom>
          <a:noFill/>
          <a:ln w="12700">
            <a:noFill/>
            <a:miter lim="800000"/>
            <a:headEnd/>
            <a:tailEnd/>
          </a:ln>
        </p:spPr>
        <p:txBody>
          <a:bodyPr>
            <a:spAutoFit/>
          </a:bodyPr>
          <a:lstStyle/>
          <a:p>
            <a:pPr eaLnBrk="0" hangingPunct="0"/>
            <a:r>
              <a:rPr lang="en-US" sz="3200" b="1">
                <a:solidFill>
                  <a:srgbClr val="FFFF66"/>
                </a:solidFill>
                <a:latin typeface="Times New Roman" pitchFamily="18" charset="0"/>
              </a:rPr>
              <a:t>P Generation</a:t>
            </a:r>
          </a:p>
          <a:p>
            <a:pPr eaLnBrk="0" hangingPunct="0"/>
            <a:r>
              <a:rPr lang="en-US" sz="3200" b="1">
                <a:solidFill>
                  <a:srgbClr val="FFFF66"/>
                </a:solidFill>
                <a:latin typeface="Times New Roman" pitchFamily="18" charset="0"/>
              </a:rPr>
              <a:t>( P = Parent)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30722" name="Line 3"/>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30723" name="Line 4"/>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30724" name="Text Box 5"/>
          <p:cNvSpPr txBox="1">
            <a:spLocks noChangeArrowheads="1"/>
          </p:cNvSpPr>
          <p:nvPr/>
        </p:nvSpPr>
        <p:spPr bwMode="auto">
          <a:xfrm>
            <a:off x="3886200" y="1143000"/>
            <a:ext cx="557213"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P</a:t>
            </a:r>
          </a:p>
        </p:txBody>
      </p:sp>
      <p:sp>
        <p:nvSpPr>
          <p:cNvPr id="30725" name="Text Box 6"/>
          <p:cNvSpPr txBox="1">
            <a:spLocks noChangeArrowheads="1"/>
          </p:cNvSpPr>
          <p:nvPr/>
        </p:nvSpPr>
        <p:spPr bwMode="auto">
          <a:xfrm>
            <a:off x="6781800" y="11430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p</a:t>
            </a:r>
          </a:p>
        </p:txBody>
      </p:sp>
      <p:sp>
        <p:nvSpPr>
          <p:cNvPr id="30726" name="Text Box 7"/>
          <p:cNvSpPr txBox="1">
            <a:spLocks noChangeArrowheads="1"/>
          </p:cNvSpPr>
          <p:nvPr/>
        </p:nvSpPr>
        <p:spPr bwMode="auto">
          <a:xfrm>
            <a:off x="1752600" y="2743200"/>
            <a:ext cx="557213"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P</a:t>
            </a:r>
          </a:p>
        </p:txBody>
      </p:sp>
      <p:sp>
        <p:nvSpPr>
          <p:cNvPr id="30727" name="Text Box 8"/>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p</a:t>
            </a:r>
          </a:p>
        </p:txBody>
      </p:sp>
      <p:sp>
        <p:nvSpPr>
          <p:cNvPr id="30728" name="Text Box 9"/>
          <p:cNvSpPr txBox="1">
            <a:spLocks noChangeArrowheads="1"/>
          </p:cNvSpPr>
          <p:nvPr/>
        </p:nvSpPr>
        <p:spPr bwMode="auto">
          <a:xfrm>
            <a:off x="3886200" y="2895600"/>
            <a:ext cx="93027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PP</a:t>
            </a:r>
          </a:p>
        </p:txBody>
      </p:sp>
      <p:sp>
        <p:nvSpPr>
          <p:cNvPr id="30729" name="Text Box 10"/>
          <p:cNvSpPr txBox="1">
            <a:spLocks noChangeArrowheads="1"/>
          </p:cNvSpPr>
          <p:nvPr/>
        </p:nvSpPr>
        <p:spPr bwMode="auto">
          <a:xfrm>
            <a:off x="3810000" y="4648200"/>
            <a:ext cx="862013"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a:t>
            </a:r>
            <a:r>
              <a:rPr lang="en-US" sz="4800" b="1" i="1">
                <a:latin typeface="Times New Roman" pitchFamily="18" charset="0"/>
              </a:rPr>
              <a:t>p</a:t>
            </a:r>
          </a:p>
        </p:txBody>
      </p:sp>
      <p:sp>
        <p:nvSpPr>
          <p:cNvPr id="30730" name="Text Box 11"/>
          <p:cNvSpPr txBox="1">
            <a:spLocks noChangeArrowheads="1"/>
          </p:cNvSpPr>
          <p:nvPr/>
        </p:nvSpPr>
        <p:spPr bwMode="auto">
          <a:xfrm>
            <a:off x="6324600" y="2819400"/>
            <a:ext cx="862013"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P</a:t>
            </a:r>
            <a:r>
              <a:rPr lang="en-US" sz="4800" b="1" i="1">
                <a:latin typeface="Times New Roman" pitchFamily="18" charset="0"/>
              </a:rPr>
              <a:t>p</a:t>
            </a:r>
          </a:p>
        </p:txBody>
      </p:sp>
      <p:sp>
        <p:nvSpPr>
          <p:cNvPr id="30731" name="Text Box 12"/>
          <p:cNvSpPr txBox="1">
            <a:spLocks noChangeArrowheads="1"/>
          </p:cNvSpPr>
          <p:nvPr/>
        </p:nvSpPr>
        <p:spPr bwMode="auto">
          <a:xfrm>
            <a:off x="6384925" y="4622800"/>
            <a:ext cx="793750" cy="823913"/>
          </a:xfrm>
          <a:prstGeom prst="rect">
            <a:avLst/>
          </a:prstGeom>
          <a:noFill/>
          <a:ln w="12700">
            <a:noFill/>
            <a:miter lim="800000"/>
            <a:headEnd/>
            <a:tailEnd/>
          </a:ln>
        </p:spPr>
        <p:txBody>
          <a:bodyPr wrap="none">
            <a:spAutoFit/>
          </a:bodyPr>
          <a:lstStyle/>
          <a:p>
            <a:pPr eaLnBrk="0" hangingPunct="0"/>
            <a:r>
              <a:rPr lang="en-US" sz="4800" b="1" i="1">
                <a:latin typeface="Times New Roman" pitchFamily="18" charset="0"/>
              </a:rPr>
              <a:t>pp</a:t>
            </a:r>
          </a:p>
        </p:txBody>
      </p:sp>
      <p:sp>
        <p:nvSpPr>
          <p:cNvPr id="30732" name="Text Box 13"/>
          <p:cNvSpPr txBox="1">
            <a:spLocks noChangeArrowheads="1"/>
          </p:cNvSpPr>
          <p:nvPr/>
        </p:nvSpPr>
        <p:spPr bwMode="auto">
          <a:xfrm rot="-5395614">
            <a:off x="-958850" y="3854450"/>
            <a:ext cx="36258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Father contributes:</a:t>
            </a:r>
          </a:p>
        </p:txBody>
      </p:sp>
      <p:sp>
        <p:nvSpPr>
          <p:cNvPr id="30733" name="Text Box 14"/>
          <p:cNvSpPr txBox="1">
            <a:spLocks noChangeArrowheads="1"/>
          </p:cNvSpPr>
          <p:nvPr/>
        </p:nvSpPr>
        <p:spPr bwMode="auto">
          <a:xfrm>
            <a:off x="3810000" y="381000"/>
            <a:ext cx="38036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Mother contributes:</a:t>
            </a:r>
          </a:p>
        </p:txBody>
      </p:sp>
      <p:sp>
        <p:nvSpPr>
          <p:cNvPr id="30734" name="Text Box 15"/>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30735" name="Text Box 16"/>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30736" name="Text Box 20"/>
          <p:cNvSpPr txBox="1">
            <a:spLocks noChangeArrowheads="1"/>
          </p:cNvSpPr>
          <p:nvPr/>
        </p:nvSpPr>
        <p:spPr bwMode="auto">
          <a:xfrm>
            <a:off x="381000" y="533400"/>
            <a:ext cx="2700338" cy="1066800"/>
          </a:xfrm>
          <a:prstGeom prst="rect">
            <a:avLst/>
          </a:prstGeom>
          <a:noFill/>
          <a:ln w="12700">
            <a:noFill/>
            <a:miter lim="800000"/>
            <a:headEnd/>
            <a:tailEnd/>
          </a:ln>
        </p:spPr>
        <p:txBody>
          <a:bodyPr wrap="none">
            <a:spAutoFit/>
          </a:bodyPr>
          <a:lstStyle/>
          <a:p>
            <a:pPr eaLnBrk="0" hangingPunct="0"/>
            <a:r>
              <a:rPr lang="en-US" sz="3200" b="1">
                <a:solidFill>
                  <a:srgbClr val="FFFF66"/>
                </a:solidFill>
                <a:latin typeface="Times New Roman" pitchFamily="18" charset="0"/>
              </a:rPr>
              <a:t>F1 Generation</a:t>
            </a:r>
          </a:p>
          <a:p>
            <a:pPr eaLnBrk="0" hangingPunct="0"/>
            <a:r>
              <a:rPr lang="en-US" sz="3200" b="1">
                <a:solidFill>
                  <a:srgbClr val="FFFF66"/>
                </a:solidFill>
                <a:latin typeface="Times New Roman" pitchFamily="18" charset="0"/>
              </a:rPr>
              <a:t>(F1 = First)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p:txBody>
          <a:bodyPr/>
          <a:lstStyle/>
          <a:p>
            <a:pPr eaLnBrk="1" hangingPunct="1"/>
            <a:r>
              <a:rPr lang="en-US" b="1" u="sng" smtClean="0">
                <a:solidFill>
                  <a:srgbClr val="FFFF66"/>
                </a:solidFill>
                <a:latin typeface="Arial" charset="0"/>
              </a:rPr>
              <a:t>Lucky or Right On?</a:t>
            </a:r>
          </a:p>
        </p:txBody>
      </p:sp>
      <p:sp>
        <p:nvSpPr>
          <p:cNvPr id="31746" name="Rectangle 1027" descr="Rectangle: Click to edit Master text styles&#10;Second level&#10;Third level&#10;Fourth level&#10;Fifth level"/>
          <p:cNvSpPr>
            <a:spLocks noGrp="1" noChangeArrowheads="1"/>
          </p:cNvSpPr>
          <p:nvPr>
            <p:ph type="body" idx="1"/>
          </p:nvPr>
        </p:nvSpPr>
        <p:spPr>
          <a:xfrm>
            <a:off x="685800" y="1981200"/>
            <a:ext cx="7772400" cy="4419600"/>
          </a:xfrm>
        </p:spPr>
        <p:txBody>
          <a:bodyPr/>
          <a:lstStyle/>
          <a:p>
            <a:pPr algn="ctr" eaLnBrk="1" hangingPunct="1">
              <a:lnSpc>
                <a:spcPct val="90000"/>
              </a:lnSpc>
              <a:buFont typeface="Wingdings" pitchFamily="2" charset="2"/>
              <a:buNone/>
            </a:pPr>
            <a:r>
              <a:rPr lang="en-US" smtClean="0">
                <a:solidFill>
                  <a:schemeClr val="tx2"/>
                </a:solidFill>
                <a:latin typeface="Times New Roman" pitchFamily="18" charset="0"/>
              </a:rPr>
              <a:t>Mendel repeated his experiments while observing other traits such as:</a:t>
            </a:r>
          </a:p>
          <a:p>
            <a:pPr eaLnBrk="1" hangingPunct="1">
              <a:lnSpc>
                <a:spcPct val="90000"/>
              </a:lnSpc>
              <a:buFont typeface="Wingdings" pitchFamily="2" charset="2"/>
              <a:buNone/>
            </a:pPr>
            <a:endParaRPr lang="en-US" smtClean="0">
              <a:solidFill>
                <a:schemeClr val="tx2"/>
              </a:solidFill>
              <a:latin typeface="Times New Roman" pitchFamily="18" charset="0"/>
            </a:endParaRPr>
          </a:p>
          <a:p>
            <a:pPr eaLnBrk="1" hangingPunct="1">
              <a:lnSpc>
                <a:spcPct val="90000"/>
              </a:lnSpc>
              <a:buFontTx/>
              <a:buChar char="•"/>
            </a:pPr>
            <a:r>
              <a:rPr lang="en-US" smtClean="0">
                <a:solidFill>
                  <a:schemeClr val="tx2"/>
                </a:solidFill>
                <a:latin typeface="Times New Roman" pitchFamily="18" charset="0"/>
              </a:rPr>
              <a:t>height of plant (tall vs. short)</a:t>
            </a:r>
          </a:p>
          <a:p>
            <a:pPr eaLnBrk="1" hangingPunct="1">
              <a:lnSpc>
                <a:spcPct val="90000"/>
              </a:lnSpc>
              <a:buFontTx/>
              <a:buChar char="•"/>
            </a:pPr>
            <a:r>
              <a:rPr lang="en-US" smtClean="0">
                <a:solidFill>
                  <a:schemeClr val="tx2"/>
                </a:solidFill>
                <a:latin typeface="Times New Roman" pitchFamily="18" charset="0"/>
              </a:rPr>
              <a:t>pod appearance (inflated vs. constricted)</a:t>
            </a:r>
          </a:p>
          <a:p>
            <a:pPr eaLnBrk="1" hangingPunct="1">
              <a:lnSpc>
                <a:spcPct val="90000"/>
              </a:lnSpc>
              <a:buFontTx/>
              <a:buChar char="•"/>
            </a:pPr>
            <a:r>
              <a:rPr lang="en-US" smtClean="0">
                <a:solidFill>
                  <a:schemeClr val="tx2"/>
                </a:solidFill>
                <a:latin typeface="Times New Roman" pitchFamily="18" charset="0"/>
              </a:rPr>
              <a:t>pod color (green vs. yellow)</a:t>
            </a:r>
          </a:p>
          <a:p>
            <a:pPr eaLnBrk="1" hangingPunct="1">
              <a:lnSpc>
                <a:spcPct val="90000"/>
              </a:lnSpc>
              <a:buFontTx/>
              <a:buChar char="•"/>
            </a:pPr>
            <a:r>
              <a:rPr lang="en-US" smtClean="0">
                <a:solidFill>
                  <a:schemeClr val="tx2"/>
                </a:solidFill>
                <a:latin typeface="Times New Roman" pitchFamily="18" charset="0"/>
              </a:rPr>
              <a:t>seed texture (round vs. wrinkled)</a:t>
            </a:r>
          </a:p>
          <a:p>
            <a:pPr eaLnBrk="1" hangingPunct="1">
              <a:lnSpc>
                <a:spcPct val="90000"/>
              </a:lnSpc>
              <a:buFontTx/>
              <a:buChar char="•"/>
            </a:pPr>
            <a:r>
              <a:rPr lang="en-US" smtClean="0">
                <a:solidFill>
                  <a:schemeClr val="tx2"/>
                </a:solidFill>
                <a:latin typeface="Times New Roman" pitchFamily="18" charset="0"/>
              </a:rPr>
              <a:t>seed color (yellow vs. green)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pPr eaLnBrk="1" hangingPunct="1"/>
            <a:r>
              <a:rPr lang="en-US" b="1" smtClean="0">
                <a:solidFill>
                  <a:srgbClr val="FFFF66"/>
                </a:solidFill>
                <a:latin typeface="Arial" charset="0"/>
              </a:rPr>
              <a:t>Pea Characteristics</a:t>
            </a:r>
          </a:p>
        </p:txBody>
      </p:sp>
      <p:pic>
        <p:nvPicPr>
          <p:cNvPr id="32770" name="Picture 9" descr="peaCharacteristics"/>
          <p:cNvPicPr>
            <a:picLocks noChangeAspect="1" noChangeArrowheads="1"/>
          </p:cNvPicPr>
          <p:nvPr/>
        </p:nvPicPr>
        <p:blipFill>
          <a:blip r:embed="rId3"/>
          <a:srcRect/>
          <a:stretch>
            <a:fillRect/>
          </a:stretch>
        </p:blipFill>
        <p:spPr bwMode="auto">
          <a:xfrm>
            <a:off x="228600" y="1371600"/>
            <a:ext cx="8686800" cy="4492625"/>
          </a:xfrm>
          <a:prstGeom prst="rect">
            <a:avLst/>
          </a:prstGeom>
          <a:noFill/>
          <a:ln w="50800">
            <a:solidFill>
              <a:schemeClr val="tx1"/>
            </a:solidFill>
            <a:miter lim="800000"/>
            <a:headEnd/>
            <a:tailEnd/>
          </a:ln>
        </p:spPr>
      </p:pic>
      <p:sp>
        <p:nvSpPr>
          <p:cNvPr id="32771" name="Text Box 10"/>
          <p:cNvSpPr txBox="1">
            <a:spLocks noChangeArrowheads="1"/>
          </p:cNvSpPr>
          <p:nvPr/>
        </p:nvSpPr>
        <p:spPr bwMode="auto">
          <a:xfrm>
            <a:off x="457200" y="5943600"/>
            <a:ext cx="8305800" cy="488950"/>
          </a:xfrm>
          <a:prstGeom prst="rect">
            <a:avLst/>
          </a:prstGeom>
          <a:noFill/>
          <a:ln w="9525">
            <a:noFill/>
            <a:miter lim="800000"/>
            <a:headEnd/>
            <a:tailEnd/>
          </a:ln>
        </p:spPr>
        <p:txBody>
          <a:bodyPr>
            <a:spAutoFit/>
          </a:bodyPr>
          <a:lstStyle/>
          <a:p>
            <a:pPr>
              <a:spcBef>
                <a:spcPct val="50000"/>
              </a:spcBef>
            </a:pPr>
            <a:r>
              <a:rPr lang="en-US" sz="2600" b="1">
                <a:latin typeface="Times New Roman" pitchFamily="18" charset="0"/>
              </a:rPr>
              <a:t>Trait on left is </a:t>
            </a:r>
            <a:r>
              <a:rPr lang="en-US" sz="2600" b="1" u="sng">
                <a:solidFill>
                  <a:srgbClr val="FFFF66"/>
                </a:solidFill>
                <a:latin typeface="Times New Roman" pitchFamily="18" charset="0"/>
              </a:rPr>
              <a:t>dominant</a:t>
            </a:r>
            <a:r>
              <a:rPr lang="en-US" sz="2600" b="1">
                <a:latin typeface="Times New Roman" pitchFamily="18" charset="0"/>
              </a:rPr>
              <a:t>. Trait on the right is </a:t>
            </a:r>
            <a:r>
              <a:rPr lang="en-US" sz="2600" b="1" u="sng">
                <a:solidFill>
                  <a:srgbClr val="FFFF66"/>
                </a:solidFill>
                <a:latin typeface="Times New Roman" pitchFamily="18" charset="0"/>
              </a:rPr>
              <a:t>recessive</a:t>
            </a:r>
            <a:r>
              <a:rPr lang="en-US" sz="2600" b="1">
                <a:latin typeface="Times New Roman"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mendel table"/>
          <p:cNvPicPr>
            <a:picLocks noChangeAspect="1" noChangeArrowheads="1"/>
          </p:cNvPicPr>
          <p:nvPr/>
        </p:nvPicPr>
        <p:blipFill>
          <a:blip r:embed="rId3"/>
          <a:srcRect/>
          <a:stretch>
            <a:fillRect/>
          </a:stretch>
        </p:blipFill>
        <p:spPr bwMode="auto">
          <a:xfrm>
            <a:off x="304800" y="228600"/>
            <a:ext cx="8534400" cy="6400800"/>
          </a:xfrm>
          <a:prstGeom prst="rect">
            <a:avLst/>
          </a:prstGeom>
          <a:solidFill>
            <a:schemeClr val="folHlink">
              <a:alpha val="50195"/>
            </a:schemeClr>
          </a:solidFill>
          <a:ln w="50800">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Times New Roman" pitchFamily="18" charset="0"/>
              </a:rPr>
              <a:t>Mendel's Laws of Inheritance</a:t>
            </a:r>
          </a:p>
        </p:txBody>
      </p:sp>
      <p:sp>
        <p:nvSpPr>
          <p:cNvPr id="55299" name="Rectangle 3"/>
          <p:cNvSpPr>
            <a:spLocks noChangeArrowheads="1"/>
          </p:cNvSpPr>
          <p:nvPr/>
        </p:nvSpPr>
        <p:spPr bwMode="auto">
          <a:xfrm>
            <a:off x="685800" y="1676400"/>
            <a:ext cx="7772400" cy="48006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defRPr/>
            </a:pPr>
            <a:r>
              <a:rPr lang="en-US" sz="3200" b="1" u="sng">
                <a:solidFill>
                  <a:srgbClr val="FFFF66"/>
                </a:solidFill>
                <a:latin typeface="Times New Roman" pitchFamily="18" charset="0"/>
                <a:cs typeface="+mn-cs"/>
              </a:rPr>
              <a:t>Law of Segregation</a:t>
            </a:r>
            <a:r>
              <a:rPr lang="en-US" sz="3200" b="1">
                <a:solidFill>
                  <a:schemeClr val="bg1"/>
                </a:solidFill>
                <a:latin typeface="Times New Roman" pitchFamily="18" charset="0"/>
                <a:cs typeface="+mn-cs"/>
              </a:rPr>
              <a:t>  </a:t>
            </a:r>
            <a:r>
              <a:rPr lang="en-US" sz="3200" b="1">
                <a:latin typeface="Times New Roman" pitchFamily="18" charset="0"/>
                <a:cs typeface="+mn-cs"/>
              </a:rPr>
              <a:t>- </a:t>
            </a:r>
            <a:r>
              <a:rPr lang="en-US" sz="3200">
                <a:latin typeface="Times New Roman" pitchFamily="18" charset="0"/>
                <a:cs typeface="+mn-cs"/>
              </a:rPr>
              <a:t>a gamete (sperm/egg) receives just one allele from each parent.  </a:t>
            </a:r>
            <a:endParaRPr lang="en-US" sz="3200">
              <a:effectLst>
                <a:outerShdw blurRad="38100" dist="38100" dir="2700000" algn="tl">
                  <a:srgbClr val="000000"/>
                </a:outerShdw>
              </a:effectLst>
              <a:latin typeface="Times New Roman" pitchFamily="18" charset="0"/>
              <a:cs typeface="+mn-cs"/>
            </a:endParaRPr>
          </a:p>
          <a:p>
            <a:pPr marL="342900" indent="-342900">
              <a:spcBef>
                <a:spcPct val="20000"/>
              </a:spcBef>
              <a:buFontTx/>
              <a:buChar char="•"/>
              <a:defRPr/>
            </a:pPr>
            <a:endParaRPr lang="en-US" sz="3200">
              <a:effectLst>
                <a:outerShdw blurRad="38100" dist="38100" dir="2700000" algn="tl">
                  <a:srgbClr val="000000"/>
                </a:outerShdw>
              </a:effectLst>
              <a:latin typeface="Times New Roman" pitchFamily="18" charset="0"/>
              <a:cs typeface="+mn-cs"/>
            </a:endParaRPr>
          </a:p>
          <a:p>
            <a:pPr marL="342900" indent="-342900">
              <a:spcBef>
                <a:spcPct val="20000"/>
              </a:spcBef>
              <a:buFontTx/>
              <a:buChar char="•"/>
              <a:defRPr/>
            </a:pPr>
            <a:r>
              <a:rPr lang="en-US" sz="3200" b="1" u="sng">
                <a:solidFill>
                  <a:srgbClr val="FFFF66"/>
                </a:solidFill>
                <a:latin typeface="Times New Roman" pitchFamily="18" charset="0"/>
                <a:cs typeface="+mn-cs"/>
              </a:rPr>
              <a:t>Law of Independent Assortment</a:t>
            </a:r>
            <a:r>
              <a:rPr lang="en-US" sz="3200" b="1">
                <a:solidFill>
                  <a:schemeClr val="bg1"/>
                </a:solidFill>
                <a:latin typeface="Times New Roman" pitchFamily="18" charset="0"/>
                <a:cs typeface="+mn-cs"/>
              </a:rPr>
              <a:t>  </a:t>
            </a:r>
            <a:r>
              <a:rPr lang="en-US" sz="3200" b="1">
                <a:latin typeface="Times New Roman" pitchFamily="18" charset="0"/>
                <a:cs typeface="+mn-cs"/>
              </a:rPr>
              <a:t>- </a:t>
            </a:r>
            <a:r>
              <a:rPr lang="en-US" sz="3200">
                <a:latin typeface="Times New Roman" pitchFamily="18" charset="0"/>
                <a:cs typeface="+mn-cs"/>
              </a:rPr>
              <a:t>different alleles/genes separate on their own (independently). Thus, color, height, pod shape, etc. are not connected together.</a:t>
            </a:r>
            <a:endParaRPr lang="en-US" sz="3200">
              <a:effectLst>
                <a:outerShdw blurRad="38100" dist="38100" dir="2700000" algn="tl">
                  <a:srgbClr val="000000"/>
                </a:outerShdw>
              </a:effectLst>
              <a:latin typeface="Times New Roman" pitchFamily="18" charset="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descr="Rectangle: Click to edit Master text styles&#10;Second level&#10;Third level&#10;Fourth level&#10;Fifth level"/>
          <p:cNvSpPr>
            <a:spLocks noGrp="1" noChangeArrowheads="1"/>
          </p:cNvSpPr>
          <p:nvPr>
            <p:ph type="body" idx="1"/>
          </p:nvPr>
        </p:nvSpPr>
        <p:spPr>
          <a:xfrm>
            <a:off x="533400" y="1981200"/>
            <a:ext cx="8153400" cy="1447800"/>
          </a:xfrm>
        </p:spPr>
        <p:txBody>
          <a:bodyPr/>
          <a:lstStyle/>
          <a:p>
            <a:pPr eaLnBrk="1" hangingPunct="1">
              <a:buClrTx/>
              <a:buSzTx/>
              <a:buFontTx/>
              <a:buChar char="•"/>
            </a:pPr>
            <a:r>
              <a:rPr lang="en-US" sz="3600" b="1" u="sng" smtClean="0">
                <a:latin typeface="Times New Roman" pitchFamily="18" charset="0"/>
              </a:rPr>
              <a:t>Trait</a:t>
            </a:r>
            <a:r>
              <a:rPr lang="en-US" sz="3600" smtClean="0">
                <a:latin typeface="Times New Roman" pitchFamily="18" charset="0"/>
              </a:rPr>
              <a:t> – variations of a gene determined by alleles.  (black/brown/blonde hair)</a:t>
            </a:r>
          </a:p>
        </p:txBody>
      </p:sp>
      <p:sp>
        <p:nvSpPr>
          <p:cNvPr id="37890" name="Rectangle 7"/>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pic>
        <p:nvPicPr>
          <p:cNvPr id="37891" name="Picture 9" descr="genetic traits"/>
          <p:cNvPicPr>
            <a:picLocks noChangeAspect="1" noChangeArrowheads="1"/>
          </p:cNvPicPr>
          <p:nvPr/>
        </p:nvPicPr>
        <p:blipFill>
          <a:blip r:embed="rId2"/>
          <a:srcRect/>
          <a:stretch>
            <a:fillRect/>
          </a:stretch>
        </p:blipFill>
        <p:spPr bwMode="auto">
          <a:xfrm>
            <a:off x="1600200" y="3429000"/>
            <a:ext cx="56388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b="1" smtClean="0">
                <a:solidFill>
                  <a:srgbClr val="FFFF66"/>
                </a:solidFill>
                <a:latin typeface="Arial" charset="0"/>
              </a:rPr>
              <a:t>Terms to Know and Use</a:t>
            </a:r>
          </a:p>
        </p:txBody>
      </p:sp>
      <p:sp>
        <p:nvSpPr>
          <p:cNvPr id="83972" name="Rectangle 4"/>
          <p:cNvSpPr>
            <a:spLocks noChangeArrowheads="1"/>
          </p:cNvSpPr>
          <p:nvPr/>
        </p:nvSpPr>
        <p:spPr bwMode="auto">
          <a:xfrm>
            <a:off x="609600" y="1981200"/>
            <a:ext cx="8534400" cy="1098550"/>
          </a:xfrm>
          <a:prstGeom prst="rect">
            <a:avLst/>
          </a:prstGeom>
          <a:noFill/>
          <a:ln w="9525">
            <a:noFill/>
            <a:miter lim="800000"/>
            <a:headEnd/>
            <a:tailEnd/>
          </a:ln>
        </p:spPr>
        <p:txBody>
          <a:bodyPr>
            <a:spAutoFit/>
          </a:bodyPr>
          <a:lstStyle/>
          <a:p>
            <a:pPr>
              <a:spcBef>
                <a:spcPct val="20000"/>
              </a:spcBef>
              <a:buFontTx/>
              <a:buChar char="•"/>
            </a:pPr>
            <a:r>
              <a:rPr lang="en-US" sz="3600" b="1">
                <a:latin typeface="Times New Roman" pitchFamily="18" charset="0"/>
              </a:rPr>
              <a:t>  </a:t>
            </a:r>
            <a:r>
              <a:rPr lang="en-US" sz="3600" b="1" u="sng">
                <a:latin typeface="Times New Roman" pitchFamily="18" charset="0"/>
              </a:rPr>
              <a:t>Allele</a:t>
            </a:r>
            <a:r>
              <a:rPr lang="en-US" sz="3600">
                <a:latin typeface="Times New Roman" pitchFamily="18" charset="0"/>
              </a:rPr>
              <a:t> – different forms of a gene. </a:t>
            </a:r>
            <a:r>
              <a:rPr lang="en-US" sz="3000">
                <a:latin typeface="Times New Roman" pitchFamily="18" charset="0"/>
              </a:rPr>
              <a:t>(represented by capital &amp; lowercase letters - B or</a:t>
            </a:r>
            <a:r>
              <a:rPr lang="en-US" sz="3000">
                <a:solidFill>
                  <a:schemeClr val="bg1"/>
                </a:solidFill>
                <a:latin typeface="Times New Roman" pitchFamily="18" charset="0"/>
              </a:rPr>
              <a:t> </a:t>
            </a:r>
            <a:r>
              <a:rPr lang="en-US" sz="3000">
                <a:latin typeface="Times New Roman" pitchFamily="18" charset="0"/>
              </a:rPr>
              <a:t>b)</a:t>
            </a:r>
          </a:p>
        </p:txBody>
      </p:sp>
      <p:pic>
        <p:nvPicPr>
          <p:cNvPr id="38915" name="Picture 6" descr="1159782696">
            <a:hlinkClick r:id="rId2"/>
          </p:cNvPr>
          <p:cNvPicPr>
            <a:picLocks noChangeAspect="1" noChangeArrowheads="1"/>
          </p:cNvPicPr>
          <p:nvPr/>
        </p:nvPicPr>
        <p:blipFill>
          <a:blip r:embed="rId3"/>
          <a:srcRect/>
          <a:stretch>
            <a:fillRect/>
          </a:stretch>
        </p:blipFill>
        <p:spPr bwMode="auto">
          <a:xfrm>
            <a:off x="1828800" y="3657600"/>
            <a:ext cx="5181600" cy="2889250"/>
          </a:xfrm>
          <a:prstGeom prst="rect">
            <a:avLst/>
          </a:prstGeom>
          <a:noFill/>
          <a:ln w="9525">
            <a:noFill/>
            <a:miter lim="800000"/>
            <a:headEnd/>
            <a:tailEnd/>
          </a:ln>
        </p:spPr>
      </p:pic>
      <p:sp>
        <p:nvSpPr>
          <p:cNvPr id="38916" name="Text Box 7"/>
          <p:cNvSpPr txBox="1">
            <a:spLocks noChangeArrowheads="1"/>
          </p:cNvSpPr>
          <p:nvPr/>
        </p:nvSpPr>
        <p:spPr bwMode="auto">
          <a:xfrm>
            <a:off x="3505200" y="4114800"/>
            <a:ext cx="2590800" cy="457200"/>
          </a:xfrm>
          <a:prstGeom prst="rect">
            <a:avLst/>
          </a:prstGeom>
          <a:noFill/>
          <a:ln w="9525">
            <a:noFill/>
            <a:miter lim="800000"/>
            <a:headEnd/>
            <a:tailEnd/>
          </a:ln>
        </p:spPr>
        <p:txBody>
          <a:bodyPr>
            <a:spAutoFit/>
          </a:bodyPr>
          <a:lstStyle/>
          <a:p>
            <a:pPr>
              <a:spcBef>
                <a:spcPct val="50000"/>
              </a:spcBef>
            </a:pPr>
            <a:r>
              <a:rPr lang="en-US" b="1">
                <a:solidFill>
                  <a:schemeClr val="bg2"/>
                </a:solidFill>
              </a:rPr>
              <a:t>Brown Eyes (B)</a:t>
            </a:r>
          </a:p>
        </p:txBody>
      </p:sp>
      <p:sp>
        <p:nvSpPr>
          <p:cNvPr id="38917" name="Text Box 8"/>
          <p:cNvSpPr txBox="1">
            <a:spLocks noChangeArrowheads="1"/>
          </p:cNvSpPr>
          <p:nvPr/>
        </p:nvSpPr>
        <p:spPr bwMode="auto">
          <a:xfrm>
            <a:off x="3657600" y="5486400"/>
            <a:ext cx="2209800" cy="457200"/>
          </a:xfrm>
          <a:prstGeom prst="rect">
            <a:avLst/>
          </a:prstGeom>
          <a:noFill/>
          <a:ln w="9525">
            <a:noFill/>
            <a:miter lim="800000"/>
            <a:headEnd/>
            <a:tailEnd/>
          </a:ln>
        </p:spPr>
        <p:txBody>
          <a:bodyPr>
            <a:spAutoFit/>
          </a:bodyPr>
          <a:lstStyle/>
          <a:p>
            <a:pPr>
              <a:spcBef>
                <a:spcPct val="50000"/>
              </a:spcBef>
            </a:pPr>
            <a:r>
              <a:rPr lang="en-US" b="1">
                <a:solidFill>
                  <a:schemeClr val="bg2"/>
                </a:solidFill>
              </a:rPr>
              <a:t>Blue Eyes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ppt_x"/>
                                          </p:val>
                                        </p:tav>
                                        <p:tav tm="100000">
                                          <p:val>
                                            <p:strVal val="#ppt_x"/>
                                          </p:val>
                                        </p:tav>
                                      </p:tavLst>
                                    </p:anim>
                                    <p:anim calcmode="lin" valueType="num">
                                      <p:cBhvr additive="base">
                                        <p:cTn id="8"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5410200"/>
            <a:ext cx="7772400" cy="1219200"/>
          </a:xfrm>
          <a:prstGeom prst="rect">
            <a:avLst/>
          </a:prstGeom>
          <a:noFill/>
          <a:ln w="12700">
            <a:noFill/>
            <a:miter lim="800000"/>
            <a:headEnd/>
            <a:tailEnd/>
          </a:ln>
        </p:spPr>
        <p:txBody>
          <a:bodyPr lIns="90488" tIns="44450" rIns="90488" bIns="44450"/>
          <a:lstStyle/>
          <a:p>
            <a:pPr marL="342900" indent="-342900">
              <a:spcBef>
                <a:spcPct val="20000"/>
              </a:spcBef>
              <a:buFontTx/>
              <a:buChar char="•"/>
            </a:pPr>
            <a:r>
              <a:rPr lang="en-US" sz="3600" b="1" u="sng">
                <a:latin typeface="Times New Roman" pitchFamily="18" charset="0"/>
              </a:rPr>
              <a:t>Locus</a:t>
            </a:r>
            <a:r>
              <a:rPr lang="en-US" sz="3600">
                <a:latin typeface="Times New Roman" pitchFamily="18" charset="0"/>
              </a:rPr>
              <a:t> – the location of a gene, or allele, on a chromosome.</a:t>
            </a:r>
          </a:p>
        </p:txBody>
      </p:sp>
      <p:sp>
        <p:nvSpPr>
          <p:cNvPr id="57349" name="Rectangle 5"/>
          <p:cNvSpPr>
            <a:spLocks noChangeArrowheads="1"/>
          </p:cNvSpPr>
          <p:nvPr/>
        </p:nvSpPr>
        <p:spPr bwMode="auto">
          <a:xfrm>
            <a:off x="533400" y="1981200"/>
            <a:ext cx="8001000" cy="1300163"/>
          </a:xfrm>
          <a:prstGeom prst="rect">
            <a:avLst/>
          </a:prstGeom>
          <a:noFill/>
          <a:ln w="9525">
            <a:noFill/>
            <a:miter lim="800000"/>
            <a:headEnd/>
            <a:tailEnd/>
          </a:ln>
        </p:spPr>
        <p:txBody>
          <a:bodyPr>
            <a:spAutoFit/>
          </a:bodyPr>
          <a:lstStyle/>
          <a:p>
            <a:pPr>
              <a:spcBef>
                <a:spcPct val="20000"/>
              </a:spcBef>
              <a:buFontTx/>
              <a:buChar char="•"/>
            </a:pPr>
            <a:r>
              <a:rPr lang="en-US" sz="3200" b="1">
                <a:latin typeface="Times New Roman" pitchFamily="18" charset="0"/>
              </a:rPr>
              <a:t>  </a:t>
            </a:r>
            <a:r>
              <a:rPr lang="en-US" sz="3600" b="1" u="sng">
                <a:latin typeface="Times New Roman" pitchFamily="18" charset="0"/>
              </a:rPr>
              <a:t>Gene</a:t>
            </a:r>
            <a:r>
              <a:rPr lang="en-US" sz="3600">
                <a:latin typeface="Times New Roman" pitchFamily="18" charset="0"/>
              </a:rPr>
              <a:t> – an inheritable feature on a  </a:t>
            </a:r>
          </a:p>
          <a:p>
            <a:pPr>
              <a:spcBef>
                <a:spcPct val="20000"/>
              </a:spcBef>
            </a:pPr>
            <a:r>
              <a:rPr lang="en-US" sz="3600">
                <a:latin typeface="Times New Roman" pitchFamily="18" charset="0"/>
              </a:rPr>
              <a:t>   chromosome. (hair color, eye color, etc.)</a:t>
            </a:r>
          </a:p>
        </p:txBody>
      </p:sp>
      <p:sp>
        <p:nvSpPr>
          <p:cNvPr id="39939" name="Rectangle 6"/>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pic>
        <p:nvPicPr>
          <p:cNvPr id="39940" name="Picture 8" descr="what_gene_500x240"/>
          <p:cNvPicPr>
            <a:picLocks noChangeAspect="1" noChangeArrowheads="1"/>
          </p:cNvPicPr>
          <p:nvPr/>
        </p:nvPicPr>
        <p:blipFill>
          <a:blip r:embed="rId2"/>
          <a:srcRect/>
          <a:stretch>
            <a:fillRect/>
          </a:stretch>
        </p:blipFill>
        <p:spPr bwMode="auto">
          <a:xfrm>
            <a:off x="1447800" y="3276600"/>
            <a:ext cx="5715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slide(fromTop)">
                                      <p:cBhvr>
                                        <p:cTn id="7" dur="500"/>
                                        <p:tgtEl>
                                          <p:spTgt spid="573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slide(fromBottom)">
                                      <p:cBhvr>
                                        <p:cTn id="12"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1828800"/>
            <a:ext cx="7772400" cy="1828800"/>
          </a:xfrm>
          <a:prstGeom prst="rect">
            <a:avLst/>
          </a:prstGeom>
          <a:noFill/>
          <a:ln w="12700">
            <a:noFill/>
            <a:miter lim="800000"/>
            <a:headEnd/>
            <a:tailEnd/>
          </a:ln>
        </p:spPr>
        <p:txBody>
          <a:bodyPr lIns="90488" tIns="44450" rIns="90488" bIns="44450"/>
          <a:lstStyle/>
          <a:p>
            <a:pPr marL="342900" indent="-342900">
              <a:spcBef>
                <a:spcPct val="20000"/>
              </a:spcBef>
              <a:buFontTx/>
              <a:buChar char="•"/>
            </a:pPr>
            <a:r>
              <a:rPr lang="en-US" sz="3600" b="1" u="sng">
                <a:latin typeface="Times New Roman" pitchFamily="18" charset="0"/>
              </a:rPr>
              <a:t>Dominant trait</a:t>
            </a:r>
            <a:r>
              <a:rPr lang="en-US" sz="3600" b="1">
                <a:latin typeface="Times New Roman" pitchFamily="18" charset="0"/>
              </a:rPr>
              <a:t> </a:t>
            </a:r>
            <a:r>
              <a:rPr lang="en-US" sz="3600">
                <a:latin typeface="Times New Roman" pitchFamily="18" charset="0"/>
              </a:rPr>
              <a:t>- expressed over a recessive trait when both are present.</a:t>
            </a:r>
          </a:p>
          <a:p>
            <a:pPr marL="342900" indent="-342900">
              <a:spcBef>
                <a:spcPct val="20000"/>
              </a:spcBef>
            </a:pPr>
            <a:r>
              <a:rPr lang="en-US" sz="3600">
                <a:latin typeface="Times New Roman" pitchFamily="18" charset="0"/>
              </a:rPr>
              <a:t>	- Written as a </a:t>
            </a:r>
            <a:r>
              <a:rPr lang="en-US" sz="3600" b="1">
                <a:latin typeface="Times New Roman" pitchFamily="18" charset="0"/>
              </a:rPr>
              <a:t>capital</a:t>
            </a:r>
            <a:r>
              <a:rPr lang="en-US" sz="3600">
                <a:latin typeface="Times New Roman" pitchFamily="18" charset="0"/>
              </a:rPr>
              <a:t> letter.</a:t>
            </a:r>
          </a:p>
        </p:txBody>
      </p:sp>
      <p:sp>
        <p:nvSpPr>
          <p:cNvPr id="58373" name="Rectangle 5"/>
          <p:cNvSpPr>
            <a:spLocks noChangeArrowheads="1"/>
          </p:cNvSpPr>
          <p:nvPr/>
        </p:nvSpPr>
        <p:spPr bwMode="auto">
          <a:xfrm>
            <a:off x="609600" y="4114800"/>
            <a:ext cx="7772400" cy="1981200"/>
          </a:xfrm>
          <a:prstGeom prst="rect">
            <a:avLst/>
          </a:prstGeom>
          <a:noFill/>
          <a:ln w="12700">
            <a:noFill/>
            <a:miter lim="800000"/>
            <a:headEnd/>
            <a:tailEnd/>
          </a:ln>
        </p:spPr>
        <p:txBody>
          <a:bodyPr lIns="90488" tIns="44450" rIns="90488" bIns="44450"/>
          <a:lstStyle/>
          <a:p>
            <a:pPr marL="342900" indent="-342900">
              <a:spcBef>
                <a:spcPct val="20000"/>
              </a:spcBef>
              <a:buFontTx/>
              <a:buChar char="•"/>
            </a:pPr>
            <a:r>
              <a:rPr lang="en-US" sz="3600" b="1" u="sng">
                <a:latin typeface="Times New Roman" pitchFamily="18" charset="0"/>
              </a:rPr>
              <a:t>Recessive trait</a:t>
            </a:r>
            <a:r>
              <a:rPr lang="en-US" sz="3600" b="1">
                <a:latin typeface="Times New Roman" pitchFamily="18" charset="0"/>
              </a:rPr>
              <a:t> </a:t>
            </a:r>
            <a:r>
              <a:rPr lang="en-US" sz="3600">
                <a:latin typeface="Times New Roman" pitchFamily="18" charset="0"/>
              </a:rPr>
              <a:t>- </a:t>
            </a:r>
            <a:r>
              <a:rPr lang="en-US" sz="3600" i="1">
                <a:latin typeface="Times New Roman" pitchFamily="18" charset="0"/>
              </a:rPr>
              <a:t>not</a:t>
            </a:r>
            <a:r>
              <a:rPr lang="en-US" sz="3600">
                <a:latin typeface="Times New Roman" pitchFamily="18" charset="0"/>
              </a:rPr>
              <a:t> expressed when the dominant trait is present.</a:t>
            </a:r>
          </a:p>
          <a:p>
            <a:pPr marL="342900" indent="-342900">
              <a:spcBef>
                <a:spcPct val="20000"/>
              </a:spcBef>
            </a:pPr>
            <a:r>
              <a:rPr lang="en-US" sz="3600" b="1">
                <a:latin typeface="Times New Roman" pitchFamily="18" charset="0"/>
              </a:rPr>
              <a:t>	</a:t>
            </a:r>
            <a:r>
              <a:rPr lang="en-US" sz="3600">
                <a:latin typeface="Times New Roman" pitchFamily="18" charset="0"/>
              </a:rPr>
              <a:t>- Written as a </a:t>
            </a:r>
            <a:r>
              <a:rPr lang="en-US" sz="3600" b="1">
                <a:latin typeface="Times New Roman" pitchFamily="18" charset="0"/>
              </a:rPr>
              <a:t>lowercase</a:t>
            </a:r>
            <a:r>
              <a:rPr lang="en-US" sz="3600">
                <a:latin typeface="Times New Roman" pitchFamily="18" charset="0"/>
              </a:rPr>
              <a:t> letter.</a:t>
            </a:r>
            <a:endParaRPr lang="en-US" sz="3600" b="1">
              <a:latin typeface="Times New Roman" pitchFamily="18" charset="0"/>
            </a:endParaRPr>
          </a:p>
        </p:txBody>
      </p:sp>
      <p:sp>
        <p:nvSpPr>
          <p:cNvPr id="40963" name="Rectangle 6"/>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lide(fromLeft)">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slide(fromRight)">
                                      <p:cBhvr>
                                        <p:cTn id="12"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ctr" eaLnBrk="1" hangingPunct="1"/>
            <a:r>
              <a:rPr lang="en-US" b="1" smtClean="0">
                <a:solidFill>
                  <a:srgbClr val="FFFF66"/>
                </a:solidFill>
                <a:latin typeface="Arial" charset="0"/>
              </a:rPr>
              <a:t>Why Study Genetics?</a:t>
            </a:r>
          </a:p>
        </p:txBody>
      </p:sp>
      <p:sp>
        <p:nvSpPr>
          <p:cNvPr id="18434" name="Rectangle 3" descr="Rectangle: Click to edit Master text styles&#10;Second level&#10;Third level&#10;Fourth level&#10;Fifth level"/>
          <p:cNvSpPr>
            <a:spLocks noGrp="1" noChangeArrowheads="1"/>
          </p:cNvSpPr>
          <p:nvPr>
            <p:ph type="body" idx="1"/>
          </p:nvPr>
        </p:nvSpPr>
        <p:spPr>
          <a:xfrm>
            <a:off x="609600" y="1905000"/>
            <a:ext cx="7772400" cy="4953000"/>
          </a:xfrm>
        </p:spPr>
        <p:txBody>
          <a:bodyPr/>
          <a:lstStyle/>
          <a:p>
            <a:pPr eaLnBrk="1" hangingPunct="1">
              <a:buFont typeface="Wingdings" pitchFamily="2" charset="2"/>
              <a:buNone/>
            </a:pPr>
            <a:r>
              <a:rPr lang="en-US" smtClean="0">
                <a:latin typeface="Arial" charset="0"/>
              </a:rPr>
              <a:t>Genetics is everywhere these days - and it will become even more important in the future…</a:t>
            </a:r>
          </a:p>
          <a:p>
            <a:pPr eaLnBrk="1" hangingPunct="1">
              <a:buFont typeface="Wingdings" pitchFamily="2" charset="2"/>
              <a:buNone/>
            </a:pPr>
            <a:endParaRPr lang="en-US" sz="2000" smtClean="0">
              <a:latin typeface="Arial" charset="0"/>
            </a:endParaRPr>
          </a:p>
          <a:p>
            <a:pPr eaLnBrk="1" hangingPunct="1">
              <a:buFont typeface="Wingdings" pitchFamily="2" charset="2"/>
              <a:buNone/>
            </a:pPr>
            <a:endParaRPr lang="en-US" sz="2000" smtClean="0">
              <a:latin typeface="Arial" charset="0"/>
            </a:endParaRPr>
          </a:p>
          <a:p>
            <a:pPr eaLnBrk="1" hangingPunct="1">
              <a:buFont typeface="Wingdings" pitchFamily="2" charset="2"/>
              <a:buNone/>
            </a:pPr>
            <a:endParaRPr lang="en-US" sz="2000" smtClean="0">
              <a:latin typeface="Arial" charset="0"/>
            </a:endParaRPr>
          </a:p>
          <a:p>
            <a:pPr eaLnBrk="1" hangingPunct="1">
              <a:buFont typeface="Wingdings" pitchFamily="2" charset="2"/>
              <a:buNone/>
            </a:pPr>
            <a:endParaRPr lang="en-US" sz="2000" smtClean="0">
              <a:latin typeface="Arial" charset="0"/>
            </a:endParaRPr>
          </a:p>
          <a:p>
            <a:pPr eaLnBrk="1" hangingPunct="1">
              <a:buFont typeface="Wingdings" pitchFamily="2" charset="2"/>
              <a:buNone/>
            </a:pPr>
            <a:endParaRPr lang="en-US" sz="2000" smtClean="0">
              <a:latin typeface="Arial" charset="0"/>
            </a:endParaRPr>
          </a:p>
          <a:p>
            <a:pPr eaLnBrk="1" hangingPunct="1">
              <a:buFont typeface="Wingdings" pitchFamily="2" charset="2"/>
              <a:buNone/>
            </a:pPr>
            <a:endParaRPr lang="en-US" sz="2000" smtClean="0">
              <a:latin typeface="Arial" charset="0"/>
            </a:endParaRPr>
          </a:p>
          <a:p>
            <a:pPr eaLnBrk="1" hangingPunct="1">
              <a:buFont typeface="Wingdings" pitchFamily="2" charset="2"/>
              <a:buNone/>
            </a:pPr>
            <a:r>
              <a:rPr lang="en-US" smtClean="0">
                <a:latin typeface="Arial" charset="0"/>
              </a:rPr>
              <a:t>	…so wouldn’t it be nice if people understood it better?</a:t>
            </a:r>
          </a:p>
        </p:txBody>
      </p:sp>
      <p:pic>
        <p:nvPicPr>
          <p:cNvPr id="18435" name="Picture 5" descr="genetics"/>
          <p:cNvPicPr>
            <a:picLocks noChangeAspect="1" noChangeArrowheads="1"/>
          </p:cNvPicPr>
          <p:nvPr/>
        </p:nvPicPr>
        <p:blipFill>
          <a:blip r:embed="rId2"/>
          <a:srcRect/>
          <a:stretch>
            <a:fillRect/>
          </a:stretch>
        </p:blipFill>
        <p:spPr bwMode="auto">
          <a:xfrm>
            <a:off x="1905000" y="3429000"/>
            <a:ext cx="5562600" cy="2133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4191000"/>
            <a:ext cx="8153400" cy="2043113"/>
          </a:xfrm>
          <a:prstGeom prst="rect">
            <a:avLst/>
          </a:prstGeom>
          <a:noFill/>
          <a:ln w="9525">
            <a:noFill/>
            <a:miter lim="800000"/>
            <a:headEnd/>
            <a:tailEnd/>
          </a:ln>
        </p:spPr>
        <p:txBody>
          <a:bodyPr>
            <a:spAutoFit/>
          </a:bodyPr>
          <a:lstStyle/>
          <a:p>
            <a:pPr>
              <a:spcBef>
                <a:spcPct val="50000"/>
              </a:spcBef>
              <a:buFontTx/>
              <a:buChar char="•"/>
            </a:pPr>
            <a:r>
              <a:rPr lang="en-US" sz="3200" b="1" u="sng">
                <a:latin typeface="Times New Roman" pitchFamily="18" charset="0"/>
              </a:rPr>
              <a:t>Heterozygous</a:t>
            </a:r>
            <a:r>
              <a:rPr lang="en-US" sz="3200">
                <a:latin typeface="Times New Roman" pitchFamily="18" charset="0"/>
              </a:rPr>
              <a:t> – when the two alleles are not </a:t>
            </a:r>
          </a:p>
          <a:p>
            <a:pPr>
              <a:spcBef>
                <a:spcPct val="50000"/>
              </a:spcBef>
            </a:pPr>
            <a:r>
              <a:rPr lang="en-US" sz="3200">
                <a:latin typeface="Times New Roman" pitchFamily="18" charset="0"/>
              </a:rPr>
              <a:t>  the same. (</a:t>
            </a:r>
            <a:r>
              <a:rPr lang="en-US" sz="3200" b="1" u="sng">
                <a:latin typeface="Times New Roman" pitchFamily="18" charset="0"/>
              </a:rPr>
              <a:t>Hybrid</a:t>
            </a:r>
            <a:r>
              <a:rPr lang="en-US" sz="3200">
                <a:latin typeface="Times New Roman" pitchFamily="18" charset="0"/>
              </a:rPr>
              <a:t>.)</a:t>
            </a:r>
          </a:p>
          <a:p>
            <a:pPr>
              <a:spcBef>
                <a:spcPct val="50000"/>
              </a:spcBef>
            </a:pPr>
            <a:r>
              <a:rPr lang="en-US" sz="3200">
                <a:latin typeface="Times New Roman" pitchFamily="18" charset="0"/>
              </a:rPr>
              <a:t> - Written as 1capital and 1 lowercase letter.</a:t>
            </a:r>
          </a:p>
        </p:txBody>
      </p:sp>
      <p:sp>
        <p:nvSpPr>
          <p:cNvPr id="78851" name="Rectangle 3"/>
          <p:cNvSpPr>
            <a:spLocks noChangeArrowheads="1"/>
          </p:cNvSpPr>
          <p:nvPr/>
        </p:nvSpPr>
        <p:spPr bwMode="auto">
          <a:xfrm>
            <a:off x="533400" y="1752600"/>
            <a:ext cx="8153400" cy="2043113"/>
          </a:xfrm>
          <a:prstGeom prst="rect">
            <a:avLst/>
          </a:prstGeom>
          <a:noFill/>
          <a:ln w="9525">
            <a:noFill/>
            <a:miter lim="800000"/>
            <a:headEnd/>
            <a:tailEnd/>
          </a:ln>
        </p:spPr>
        <p:txBody>
          <a:bodyPr>
            <a:spAutoFit/>
          </a:bodyPr>
          <a:lstStyle/>
          <a:p>
            <a:pPr>
              <a:spcBef>
                <a:spcPct val="50000"/>
              </a:spcBef>
              <a:buFontTx/>
              <a:buChar char="•"/>
            </a:pPr>
            <a:r>
              <a:rPr lang="en-US" sz="3200" b="1" u="sng">
                <a:latin typeface="Times New Roman" pitchFamily="18" charset="0"/>
              </a:rPr>
              <a:t>Homozygous</a:t>
            </a:r>
            <a:r>
              <a:rPr lang="en-US" sz="3200">
                <a:latin typeface="Times New Roman" pitchFamily="18" charset="0"/>
              </a:rPr>
              <a:t> –  when both alleles of a gene are </a:t>
            </a:r>
          </a:p>
          <a:p>
            <a:pPr>
              <a:spcBef>
                <a:spcPct val="50000"/>
              </a:spcBef>
            </a:pPr>
            <a:r>
              <a:rPr lang="en-US" sz="3200">
                <a:latin typeface="Times New Roman" pitchFamily="18" charset="0"/>
              </a:rPr>
              <a:t>  the same. (</a:t>
            </a:r>
            <a:r>
              <a:rPr lang="en-US" sz="3200" b="1" u="sng">
                <a:latin typeface="Times New Roman" pitchFamily="18" charset="0"/>
              </a:rPr>
              <a:t>Pure-bred</a:t>
            </a:r>
            <a:r>
              <a:rPr lang="en-US" sz="3200">
                <a:latin typeface="Times New Roman" pitchFamily="18" charset="0"/>
              </a:rPr>
              <a:t> or </a:t>
            </a:r>
            <a:r>
              <a:rPr lang="en-US" sz="3200" b="1" u="sng">
                <a:latin typeface="Times New Roman" pitchFamily="18" charset="0"/>
              </a:rPr>
              <a:t>True-bred</a:t>
            </a:r>
            <a:r>
              <a:rPr lang="en-US" sz="3200">
                <a:latin typeface="Times New Roman" pitchFamily="18" charset="0"/>
              </a:rPr>
              <a:t>.)</a:t>
            </a:r>
          </a:p>
          <a:p>
            <a:pPr>
              <a:spcBef>
                <a:spcPct val="50000"/>
              </a:spcBef>
            </a:pPr>
            <a:r>
              <a:rPr lang="en-US" sz="3200">
                <a:latin typeface="Times New Roman" pitchFamily="18" charset="0"/>
              </a:rPr>
              <a:t>- Written as 2 capital or 2 lowercase letters. </a:t>
            </a:r>
          </a:p>
        </p:txBody>
      </p:sp>
      <p:sp>
        <p:nvSpPr>
          <p:cNvPr id="41987" name="Rectangle 4"/>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box(in)">
                                      <p:cBhvr>
                                        <p:cTn id="7" dur="500"/>
                                        <p:tgtEl>
                                          <p:spTgt spid="788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box(out)">
                                      <p:cBhvr>
                                        <p:cTn id="12"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descr="Rectangle: Click to edit Master text styles&#10;Second level&#10;Third level&#10;Fourth level&#10;Fifth level"/>
          <p:cNvSpPr>
            <a:spLocks noGrp="1" noChangeArrowheads="1"/>
          </p:cNvSpPr>
          <p:nvPr>
            <p:ph type="body" sz="half" idx="1"/>
          </p:nvPr>
        </p:nvSpPr>
        <p:spPr>
          <a:xfrm>
            <a:off x="533400" y="1981200"/>
            <a:ext cx="7848600" cy="1219200"/>
          </a:xfrm>
        </p:spPr>
        <p:txBody>
          <a:bodyPr/>
          <a:lstStyle/>
          <a:p>
            <a:pPr eaLnBrk="1" hangingPunct="1">
              <a:spcBef>
                <a:spcPct val="50000"/>
              </a:spcBef>
              <a:buFontTx/>
              <a:buChar char="•"/>
            </a:pPr>
            <a:r>
              <a:rPr lang="en-US" sz="3600" b="1" u="sng" smtClean="0">
                <a:latin typeface="Times New Roman" pitchFamily="18" charset="0"/>
              </a:rPr>
              <a:t>Genotype</a:t>
            </a:r>
            <a:r>
              <a:rPr lang="en-US" sz="3600" smtClean="0">
                <a:latin typeface="Times New Roman" pitchFamily="18" charset="0"/>
              </a:rPr>
              <a:t> - the type of genes on a chromosome. (genetic combination)</a:t>
            </a:r>
          </a:p>
        </p:txBody>
      </p:sp>
      <p:sp>
        <p:nvSpPr>
          <p:cNvPr id="69636" name="Rectangle 4" descr="Rectangle: Click to edit Master text styles&#10;Second level&#10;Third level&#10;Fourth level&#10;Fifth level"/>
          <p:cNvSpPr>
            <a:spLocks noGrp="1" noChangeArrowheads="1"/>
          </p:cNvSpPr>
          <p:nvPr>
            <p:ph type="body" sz="half" idx="2"/>
          </p:nvPr>
        </p:nvSpPr>
        <p:spPr>
          <a:xfrm>
            <a:off x="533400" y="5486400"/>
            <a:ext cx="7924800" cy="1371600"/>
          </a:xfrm>
        </p:spPr>
        <p:txBody>
          <a:bodyPr/>
          <a:lstStyle/>
          <a:p>
            <a:pPr eaLnBrk="1" hangingPunct="1">
              <a:spcBef>
                <a:spcPct val="50000"/>
              </a:spcBef>
              <a:buFontTx/>
              <a:buChar char="•"/>
            </a:pPr>
            <a:r>
              <a:rPr lang="en-US" sz="3600" b="1" u="sng" smtClean="0">
                <a:latin typeface="Times New Roman" pitchFamily="18" charset="0"/>
              </a:rPr>
              <a:t>Phenotype</a:t>
            </a:r>
            <a:r>
              <a:rPr lang="en-US" sz="3600" smtClean="0">
                <a:latin typeface="Times New Roman" pitchFamily="18" charset="0"/>
              </a:rPr>
              <a:t> - the way genes are seen or expressed.  (physical appearance)</a:t>
            </a:r>
          </a:p>
        </p:txBody>
      </p:sp>
      <p:sp>
        <p:nvSpPr>
          <p:cNvPr id="43011" name="Rectangle 5"/>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pic>
        <p:nvPicPr>
          <p:cNvPr id="43012" name="Picture 6" descr="Genotype%20to%20Phenotype"/>
          <p:cNvPicPr>
            <a:picLocks noChangeAspect="1" noChangeArrowheads="1"/>
          </p:cNvPicPr>
          <p:nvPr/>
        </p:nvPicPr>
        <p:blipFill>
          <a:blip r:embed="rId2"/>
          <a:srcRect/>
          <a:stretch>
            <a:fillRect/>
          </a:stretch>
        </p:blipFill>
        <p:spPr bwMode="auto">
          <a:xfrm>
            <a:off x="762000" y="3200400"/>
            <a:ext cx="7620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dissolv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6">
                                            <p:txEl>
                                              <p:pRg st="0" end="0"/>
                                            </p:txEl>
                                          </p:spTgt>
                                        </p:tgtEl>
                                        <p:attrNameLst>
                                          <p:attrName>style.visibility</p:attrName>
                                        </p:attrNameLst>
                                      </p:cBhvr>
                                      <p:to>
                                        <p:strVal val="visible"/>
                                      </p:to>
                                    </p:set>
                                    <p:animEffect transition="in" filter="dissolve">
                                      <p:cBhvr>
                                        <p:cTn id="12"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1981200"/>
            <a:ext cx="7848600" cy="1190625"/>
          </a:xfrm>
          <a:prstGeom prst="rect">
            <a:avLst/>
          </a:prstGeom>
          <a:noFill/>
          <a:ln w="9525">
            <a:noFill/>
            <a:miter lim="800000"/>
            <a:headEnd/>
            <a:tailEnd/>
          </a:ln>
        </p:spPr>
        <p:txBody>
          <a:bodyPr>
            <a:spAutoFit/>
          </a:bodyPr>
          <a:lstStyle/>
          <a:p>
            <a:pPr>
              <a:spcBef>
                <a:spcPct val="50000"/>
              </a:spcBef>
              <a:buFontTx/>
              <a:buChar char="•"/>
            </a:pPr>
            <a:r>
              <a:rPr lang="en-US" sz="3200" b="1">
                <a:latin typeface="Times New Roman" pitchFamily="18" charset="0"/>
              </a:rPr>
              <a:t> </a:t>
            </a:r>
            <a:r>
              <a:rPr lang="en-US" sz="3600" b="1" u="sng">
                <a:latin typeface="Times New Roman" pitchFamily="18" charset="0"/>
              </a:rPr>
              <a:t>Monohybrid cross</a:t>
            </a:r>
            <a:r>
              <a:rPr lang="en-US" sz="3600">
                <a:latin typeface="Times New Roman" pitchFamily="18" charset="0"/>
              </a:rPr>
              <a:t> – gene exchange involving parents differing in </a:t>
            </a:r>
            <a:r>
              <a:rPr lang="en-US" sz="3600" i="1">
                <a:latin typeface="Times New Roman" pitchFamily="18" charset="0"/>
              </a:rPr>
              <a:t>only</a:t>
            </a:r>
            <a:r>
              <a:rPr lang="en-US" sz="3600">
                <a:latin typeface="Times New Roman" pitchFamily="18" charset="0"/>
              </a:rPr>
              <a:t> 1 trait.</a:t>
            </a:r>
          </a:p>
        </p:txBody>
      </p:sp>
      <p:sp>
        <p:nvSpPr>
          <p:cNvPr id="44034" name="Rectangle 4"/>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pic>
        <p:nvPicPr>
          <p:cNvPr id="44035" name="Picture 10" descr="Monohybrid2"/>
          <p:cNvPicPr>
            <a:picLocks noChangeAspect="1" noChangeArrowheads="1"/>
          </p:cNvPicPr>
          <p:nvPr/>
        </p:nvPicPr>
        <p:blipFill>
          <a:blip r:embed="rId2"/>
          <a:srcRect/>
          <a:stretch>
            <a:fillRect/>
          </a:stretch>
        </p:blipFill>
        <p:spPr bwMode="auto">
          <a:xfrm>
            <a:off x="1524000" y="3581400"/>
            <a:ext cx="617220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randombar(horizontal)">
                                      <p:cBhvr>
                                        <p:cTn id="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b="1" smtClean="0">
                <a:solidFill>
                  <a:srgbClr val="FFFF66"/>
                </a:solidFill>
                <a:latin typeface="Arial" charset="0"/>
              </a:rPr>
              <a:t>Terms to Know and Use</a:t>
            </a:r>
          </a:p>
        </p:txBody>
      </p:sp>
      <p:sp>
        <p:nvSpPr>
          <p:cNvPr id="84996" name="Rectangle 4"/>
          <p:cNvSpPr>
            <a:spLocks noChangeArrowheads="1"/>
          </p:cNvSpPr>
          <p:nvPr/>
        </p:nvSpPr>
        <p:spPr bwMode="auto">
          <a:xfrm>
            <a:off x="609600" y="1981200"/>
            <a:ext cx="7848600" cy="1190625"/>
          </a:xfrm>
          <a:prstGeom prst="rect">
            <a:avLst/>
          </a:prstGeom>
          <a:noFill/>
          <a:ln w="9525">
            <a:noFill/>
            <a:miter lim="800000"/>
            <a:headEnd/>
            <a:tailEnd/>
          </a:ln>
        </p:spPr>
        <p:txBody>
          <a:bodyPr>
            <a:spAutoFit/>
          </a:bodyPr>
          <a:lstStyle/>
          <a:p>
            <a:pPr>
              <a:spcBef>
                <a:spcPct val="50000"/>
              </a:spcBef>
              <a:buFontTx/>
              <a:buChar char="•"/>
            </a:pPr>
            <a:r>
              <a:rPr lang="en-US" sz="3200" b="1">
                <a:latin typeface="Times New Roman" pitchFamily="18" charset="0"/>
              </a:rPr>
              <a:t> </a:t>
            </a:r>
            <a:r>
              <a:rPr lang="en-US" sz="3600" b="1" u="sng">
                <a:latin typeface="Times New Roman" pitchFamily="18" charset="0"/>
              </a:rPr>
              <a:t>Dihybrid cross</a:t>
            </a:r>
            <a:r>
              <a:rPr lang="en-US" sz="3600">
                <a:latin typeface="Times New Roman" pitchFamily="18" charset="0"/>
              </a:rPr>
              <a:t> – gene exchange involving parents differing in </a:t>
            </a:r>
            <a:r>
              <a:rPr lang="en-US" sz="3600" i="1">
                <a:latin typeface="Times New Roman" pitchFamily="18" charset="0"/>
              </a:rPr>
              <a:t>just</a:t>
            </a:r>
            <a:r>
              <a:rPr lang="en-US" sz="3600">
                <a:latin typeface="Times New Roman" pitchFamily="18" charset="0"/>
              </a:rPr>
              <a:t> 2 traits.</a:t>
            </a:r>
          </a:p>
        </p:txBody>
      </p:sp>
      <p:pic>
        <p:nvPicPr>
          <p:cNvPr id="45059" name="Picture 5" descr="Dihybrid2"/>
          <p:cNvPicPr>
            <a:picLocks noChangeAspect="1" noChangeArrowheads="1"/>
          </p:cNvPicPr>
          <p:nvPr/>
        </p:nvPicPr>
        <p:blipFill>
          <a:blip r:embed="rId2"/>
          <a:srcRect r="-1091"/>
          <a:stretch>
            <a:fillRect/>
          </a:stretch>
        </p:blipFill>
        <p:spPr bwMode="auto">
          <a:xfrm>
            <a:off x="1524000" y="3657600"/>
            <a:ext cx="6248400" cy="278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randombar(horizontal)">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46082" name="Line 5"/>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46083" name="Line 6"/>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46084" name="Text Box 7"/>
          <p:cNvSpPr txBox="1">
            <a:spLocks noChangeArrowheads="1"/>
          </p:cNvSpPr>
          <p:nvPr/>
        </p:nvSpPr>
        <p:spPr bwMode="auto">
          <a:xfrm>
            <a:off x="3886200" y="11430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6085" name="Text Box 8"/>
          <p:cNvSpPr txBox="1">
            <a:spLocks noChangeArrowheads="1"/>
          </p:cNvSpPr>
          <p:nvPr/>
        </p:nvSpPr>
        <p:spPr bwMode="auto">
          <a:xfrm>
            <a:off x="6781800" y="11430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6086" name="Text Box 9"/>
          <p:cNvSpPr txBox="1">
            <a:spLocks noChangeArrowheads="1"/>
          </p:cNvSpPr>
          <p:nvPr/>
        </p:nvSpPr>
        <p:spPr bwMode="auto">
          <a:xfrm>
            <a:off x="1752600" y="27432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6087" name="Text Box 10"/>
          <p:cNvSpPr txBox="1">
            <a:spLocks noChangeArrowheads="1"/>
          </p:cNvSpPr>
          <p:nvPr/>
        </p:nvSpPr>
        <p:spPr bwMode="auto">
          <a:xfrm>
            <a:off x="1752600" y="47244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6088" name="Text Box 11"/>
          <p:cNvSpPr txBox="1">
            <a:spLocks noChangeArrowheads="1"/>
          </p:cNvSpPr>
          <p:nvPr/>
        </p:nvSpPr>
        <p:spPr bwMode="auto">
          <a:xfrm>
            <a:off x="3886200" y="28956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46089" name="Text Box 12"/>
          <p:cNvSpPr txBox="1">
            <a:spLocks noChangeArrowheads="1"/>
          </p:cNvSpPr>
          <p:nvPr/>
        </p:nvSpPr>
        <p:spPr bwMode="auto">
          <a:xfrm>
            <a:off x="3810000" y="46482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endParaRPr lang="en-US" sz="4800" b="1" i="1">
              <a:latin typeface="Times New Roman" pitchFamily="18" charset="0"/>
            </a:endParaRPr>
          </a:p>
        </p:txBody>
      </p:sp>
      <p:sp>
        <p:nvSpPr>
          <p:cNvPr id="46090" name="Text Box 13"/>
          <p:cNvSpPr txBox="1">
            <a:spLocks noChangeArrowheads="1"/>
          </p:cNvSpPr>
          <p:nvPr/>
        </p:nvSpPr>
        <p:spPr bwMode="auto">
          <a:xfrm>
            <a:off x="6324600" y="28194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endParaRPr lang="en-US" sz="4800" b="1" i="1">
              <a:latin typeface="Times New Roman" pitchFamily="18" charset="0"/>
            </a:endParaRPr>
          </a:p>
        </p:txBody>
      </p:sp>
      <p:sp>
        <p:nvSpPr>
          <p:cNvPr id="46091" name="Text Box 14"/>
          <p:cNvSpPr txBox="1">
            <a:spLocks noChangeArrowheads="1"/>
          </p:cNvSpPr>
          <p:nvPr/>
        </p:nvSpPr>
        <p:spPr bwMode="auto">
          <a:xfrm>
            <a:off x="6384925" y="46228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endParaRPr lang="en-US" sz="4800" b="1" i="1">
              <a:latin typeface="Times New Roman" pitchFamily="18" charset="0"/>
            </a:endParaRPr>
          </a:p>
        </p:txBody>
      </p:sp>
      <p:sp>
        <p:nvSpPr>
          <p:cNvPr id="46092" name="Text Box 15"/>
          <p:cNvSpPr txBox="1">
            <a:spLocks noChangeArrowheads="1"/>
          </p:cNvSpPr>
          <p:nvPr/>
        </p:nvSpPr>
        <p:spPr bwMode="auto">
          <a:xfrm rot="-5395614">
            <a:off x="-1238250" y="3575050"/>
            <a:ext cx="4184650" cy="641350"/>
          </a:xfrm>
          <a:prstGeom prst="rect">
            <a:avLst/>
          </a:prstGeom>
          <a:noFill/>
          <a:ln w="12700">
            <a:noFill/>
            <a:miter lim="800000"/>
            <a:headEnd/>
            <a:tailEnd/>
          </a:ln>
        </p:spPr>
        <p:txBody>
          <a:bodyPr wrap="none">
            <a:spAutoFit/>
          </a:bodyPr>
          <a:lstStyle/>
          <a:p>
            <a:pPr eaLnBrk="0" hangingPunct="0"/>
            <a:r>
              <a:rPr lang="en-US" sz="3600">
                <a:latin typeface="Times New Roman" pitchFamily="18" charset="0"/>
              </a:rPr>
              <a:t> </a:t>
            </a:r>
            <a:r>
              <a:rPr lang="en-US" sz="3600">
                <a:solidFill>
                  <a:schemeClr val="hlink"/>
                </a:solidFill>
                <a:latin typeface="Times New Roman" pitchFamily="18" charset="0"/>
              </a:rPr>
              <a:t>A Father contributes:</a:t>
            </a:r>
          </a:p>
        </p:txBody>
      </p:sp>
      <p:sp>
        <p:nvSpPr>
          <p:cNvPr id="46093" name="Text Box 16"/>
          <p:cNvSpPr txBox="1">
            <a:spLocks noChangeArrowheads="1"/>
          </p:cNvSpPr>
          <p:nvPr/>
        </p:nvSpPr>
        <p:spPr bwMode="auto">
          <a:xfrm>
            <a:off x="3810000" y="381000"/>
            <a:ext cx="42481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A Mother contributes:</a:t>
            </a:r>
          </a:p>
        </p:txBody>
      </p:sp>
      <p:sp>
        <p:nvSpPr>
          <p:cNvPr id="46094" name="Text Box 17"/>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6095" name="Text Box 18"/>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6096" name="Text Box 19"/>
          <p:cNvSpPr txBox="1">
            <a:spLocks noChangeArrowheads="1"/>
          </p:cNvSpPr>
          <p:nvPr/>
        </p:nvSpPr>
        <p:spPr bwMode="auto">
          <a:xfrm>
            <a:off x="457200" y="533400"/>
            <a:ext cx="2497138" cy="1066800"/>
          </a:xfrm>
          <a:prstGeom prst="rect">
            <a:avLst/>
          </a:prstGeom>
          <a:noFill/>
          <a:ln w="12700">
            <a:noFill/>
            <a:miter lim="800000"/>
            <a:headEnd/>
            <a:tailEnd/>
          </a:ln>
        </p:spPr>
        <p:txBody>
          <a:bodyPr>
            <a:spAutoFit/>
          </a:bodyPr>
          <a:lstStyle/>
          <a:p>
            <a:pPr eaLnBrk="0" hangingPunct="0"/>
            <a:r>
              <a:rPr lang="en-US" sz="3200" b="1">
                <a:solidFill>
                  <a:srgbClr val="FFFF66"/>
                </a:solidFill>
                <a:latin typeface="Times New Roman" pitchFamily="18" charset="0"/>
              </a:rPr>
              <a:t>P Generation</a:t>
            </a:r>
          </a:p>
          <a:p>
            <a:pPr eaLnBrk="0" hangingPunct="0"/>
            <a:r>
              <a:rPr lang="en-US" sz="3200" b="1">
                <a:solidFill>
                  <a:srgbClr val="FFFF66"/>
                </a:solidFill>
                <a:latin typeface="Times New Roman" pitchFamily="18" charset="0"/>
              </a:rPr>
              <a:t>( P = Parent)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47106" name="Line 5"/>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47107" name="Line 6"/>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47108" name="Text Box 7"/>
          <p:cNvSpPr txBox="1">
            <a:spLocks noChangeArrowheads="1"/>
          </p:cNvSpPr>
          <p:nvPr/>
        </p:nvSpPr>
        <p:spPr bwMode="auto">
          <a:xfrm>
            <a:off x="3886200" y="11430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7109" name="Text Box 8"/>
          <p:cNvSpPr txBox="1">
            <a:spLocks noChangeArrowheads="1"/>
          </p:cNvSpPr>
          <p:nvPr/>
        </p:nvSpPr>
        <p:spPr bwMode="auto">
          <a:xfrm>
            <a:off x="6781800" y="11430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7110" name="Text Box 9"/>
          <p:cNvSpPr txBox="1">
            <a:spLocks noChangeArrowheads="1"/>
          </p:cNvSpPr>
          <p:nvPr/>
        </p:nvSpPr>
        <p:spPr bwMode="auto">
          <a:xfrm>
            <a:off x="1752600" y="27432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7111" name="Text Box 10"/>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7112" name="Text Box 11"/>
          <p:cNvSpPr txBox="1">
            <a:spLocks noChangeArrowheads="1"/>
          </p:cNvSpPr>
          <p:nvPr/>
        </p:nvSpPr>
        <p:spPr bwMode="auto">
          <a:xfrm>
            <a:off x="3886200" y="28956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7113" name="Text Box 12"/>
          <p:cNvSpPr txBox="1">
            <a:spLocks noChangeArrowheads="1"/>
          </p:cNvSpPr>
          <p:nvPr/>
        </p:nvSpPr>
        <p:spPr bwMode="auto">
          <a:xfrm>
            <a:off x="3810000" y="46482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7114" name="Text Box 13"/>
          <p:cNvSpPr txBox="1">
            <a:spLocks noChangeArrowheads="1"/>
          </p:cNvSpPr>
          <p:nvPr/>
        </p:nvSpPr>
        <p:spPr bwMode="auto">
          <a:xfrm>
            <a:off x="6324600" y="28194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endParaRPr lang="en-US" sz="4800" b="1" i="1">
              <a:latin typeface="Times New Roman" pitchFamily="18" charset="0"/>
            </a:endParaRPr>
          </a:p>
        </p:txBody>
      </p:sp>
      <p:sp>
        <p:nvSpPr>
          <p:cNvPr id="47115" name="Text Box 14"/>
          <p:cNvSpPr txBox="1">
            <a:spLocks noChangeArrowheads="1"/>
          </p:cNvSpPr>
          <p:nvPr/>
        </p:nvSpPr>
        <p:spPr bwMode="auto">
          <a:xfrm>
            <a:off x="6384925" y="46228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endParaRPr lang="en-US" sz="4800" b="1" i="1">
              <a:latin typeface="Times New Roman" pitchFamily="18" charset="0"/>
            </a:endParaRPr>
          </a:p>
        </p:txBody>
      </p:sp>
      <p:sp>
        <p:nvSpPr>
          <p:cNvPr id="47116" name="Text Box 15"/>
          <p:cNvSpPr txBox="1">
            <a:spLocks noChangeArrowheads="1"/>
          </p:cNvSpPr>
          <p:nvPr/>
        </p:nvSpPr>
        <p:spPr bwMode="auto">
          <a:xfrm rot="-5395614">
            <a:off x="-1238250" y="3575050"/>
            <a:ext cx="4184650" cy="641350"/>
          </a:xfrm>
          <a:prstGeom prst="rect">
            <a:avLst/>
          </a:prstGeom>
          <a:noFill/>
          <a:ln w="12700">
            <a:noFill/>
            <a:miter lim="800000"/>
            <a:headEnd/>
            <a:tailEnd/>
          </a:ln>
        </p:spPr>
        <p:txBody>
          <a:bodyPr wrap="none">
            <a:spAutoFit/>
          </a:bodyPr>
          <a:lstStyle/>
          <a:p>
            <a:pPr eaLnBrk="0" hangingPunct="0"/>
            <a:r>
              <a:rPr lang="en-US" sz="3600">
                <a:latin typeface="Times New Roman" pitchFamily="18" charset="0"/>
              </a:rPr>
              <a:t> </a:t>
            </a:r>
            <a:r>
              <a:rPr lang="en-US" sz="3600">
                <a:solidFill>
                  <a:schemeClr val="hlink"/>
                </a:solidFill>
                <a:latin typeface="Times New Roman" pitchFamily="18" charset="0"/>
              </a:rPr>
              <a:t>A Father contributes:</a:t>
            </a:r>
          </a:p>
        </p:txBody>
      </p:sp>
      <p:sp>
        <p:nvSpPr>
          <p:cNvPr id="47117" name="Text Box 16"/>
          <p:cNvSpPr txBox="1">
            <a:spLocks noChangeArrowheads="1"/>
          </p:cNvSpPr>
          <p:nvPr/>
        </p:nvSpPr>
        <p:spPr bwMode="auto">
          <a:xfrm>
            <a:off x="3810000" y="381000"/>
            <a:ext cx="42481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A Mother contributes:</a:t>
            </a:r>
          </a:p>
        </p:txBody>
      </p:sp>
      <p:sp>
        <p:nvSpPr>
          <p:cNvPr id="47118" name="Text Box 17"/>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7119" name="Text Box 18"/>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7120" name="Text Box 19"/>
          <p:cNvSpPr txBox="1">
            <a:spLocks noChangeArrowheads="1"/>
          </p:cNvSpPr>
          <p:nvPr/>
        </p:nvSpPr>
        <p:spPr bwMode="auto">
          <a:xfrm>
            <a:off x="457200" y="533400"/>
            <a:ext cx="2497138" cy="1066800"/>
          </a:xfrm>
          <a:prstGeom prst="rect">
            <a:avLst/>
          </a:prstGeom>
          <a:noFill/>
          <a:ln w="12700">
            <a:noFill/>
            <a:miter lim="800000"/>
            <a:headEnd/>
            <a:tailEnd/>
          </a:ln>
        </p:spPr>
        <p:txBody>
          <a:bodyPr>
            <a:spAutoFit/>
          </a:bodyPr>
          <a:lstStyle/>
          <a:p>
            <a:pPr eaLnBrk="0" hangingPunct="0"/>
            <a:r>
              <a:rPr lang="en-US" sz="3200" b="1">
                <a:solidFill>
                  <a:srgbClr val="FFFF66"/>
                </a:solidFill>
                <a:latin typeface="Times New Roman" pitchFamily="18" charset="0"/>
              </a:rPr>
              <a:t>P Generation</a:t>
            </a:r>
          </a:p>
          <a:p>
            <a:pPr eaLnBrk="0" hangingPunct="0"/>
            <a:r>
              <a:rPr lang="en-US" sz="3200" b="1">
                <a:solidFill>
                  <a:srgbClr val="FFFF66"/>
                </a:solidFill>
                <a:latin typeface="Times New Roman" pitchFamily="18" charset="0"/>
              </a:rPr>
              <a:t>( P = Parent)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48130" name="Line 21"/>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48131" name="Line 22"/>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48132" name="Text Box 23"/>
          <p:cNvSpPr txBox="1">
            <a:spLocks noChangeArrowheads="1"/>
          </p:cNvSpPr>
          <p:nvPr/>
        </p:nvSpPr>
        <p:spPr bwMode="auto">
          <a:xfrm>
            <a:off x="3886200" y="11430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8133" name="Text Box 24"/>
          <p:cNvSpPr txBox="1">
            <a:spLocks noChangeArrowheads="1"/>
          </p:cNvSpPr>
          <p:nvPr/>
        </p:nvSpPr>
        <p:spPr bwMode="auto">
          <a:xfrm>
            <a:off x="6781800" y="11430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8134" name="Text Box 25"/>
          <p:cNvSpPr txBox="1">
            <a:spLocks noChangeArrowheads="1"/>
          </p:cNvSpPr>
          <p:nvPr/>
        </p:nvSpPr>
        <p:spPr bwMode="auto">
          <a:xfrm>
            <a:off x="1752600" y="27432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8135" name="Text Box 26"/>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8136" name="Text Box 27"/>
          <p:cNvSpPr txBox="1">
            <a:spLocks noChangeArrowheads="1"/>
          </p:cNvSpPr>
          <p:nvPr/>
        </p:nvSpPr>
        <p:spPr bwMode="auto">
          <a:xfrm>
            <a:off x="3886200" y="2895600"/>
            <a:ext cx="1063625"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endParaRPr lang="en-US" sz="4800" b="1" i="1">
              <a:latin typeface="Times New Roman" pitchFamily="18" charset="0"/>
            </a:endParaRPr>
          </a:p>
        </p:txBody>
      </p:sp>
      <p:sp>
        <p:nvSpPr>
          <p:cNvPr id="48137" name="Text Box 28"/>
          <p:cNvSpPr txBox="1">
            <a:spLocks noChangeArrowheads="1"/>
          </p:cNvSpPr>
          <p:nvPr/>
        </p:nvSpPr>
        <p:spPr bwMode="auto">
          <a:xfrm>
            <a:off x="3810000" y="46482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8138" name="Text Box 29"/>
          <p:cNvSpPr txBox="1">
            <a:spLocks noChangeArrowheads="1"/>
          </p:cNvSpPr>
          <p:nvPr/>
        </p:nvSpPr>
        <p:spPr bwMode="auto">
          <a:xfrm>
            <a:off x="6324600" y="28194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8139" name="Text Box 30"/>
          <p:cNvSpPr txBox="1">
            <a:spLocks noChangeArrowheads="1"/>
          </p:cNvSpPr>
          <p:nvPr/>
        </p:nvSpPr>
        <p:spPr bwMode="auto">
          <a:xfrm>
            <a:off x="6384925" y="4622800"/>
            <a:ext cx="793750" cy="823913"/>
          </a:xfrm>
          <a:prstGeom prst="rect">
            <a:avLst/>
          </a:prstGeom>
          <a:noFill/>
          <a:ln w="12700">
            <a:noFill/>
            <a:miter lim="800000"/>
            <a:headEnd/>
            <a:tailEnd/>
          </a:ln>
        </p:spPr>
        <p:txBody>
          <a:bodyPr wrap="none">
            <a:spAutoFit/>
          </a:bodyPr>
          <a:lstStyle/>
          <a:p>
            <a:pPr eaLnBrk="0" hangingPunct="0"/>
            <a:r>
              <a:rPr lang="en-US" sz="4800" b="1" i="1">
                <a:latin typeface="Times New Roman" pitchFamily="18" charset="0"/>
              </a:rPr>
              <a:t>aa</a:t>
            </a:r>
          </a:p>
        </p:txBody>
      </p:sp>
      <p:sp>
        <p:nvSpPr>
          <p:cNvPr id="48140" name="Text Box 31"/>
          <p:cNvSpPr txBox="1">
            <a:spLocks noChangeArrowheads="1"/>
          </p:cNvSpPr>
          <p:nvPr/>
        </p:nvSpPr>
        <p:spPr bwMode="auto">
          <a:xfrm rot="-5395614">
            <a:off x="-1238250" y="3575050"/>
            <a:ext cx="4184650" cy="641350"/>
          </a:xfrm>
          <a:prstGeom prst="rect">
            <a:avLst/>
          </a:prstGeom>
          <a:noFill/>
          <a:ln w="12700">
            <a:noFill/>
            <a:miter lim="800000"/>
            <a:headEnd/>
            <a:tailEnd/>
          </a:ln>
        </p:spPr>
        <p:txBody>
          <a:bodyPr wrap="none">
            <a:spAutoFit/>
          </a:bodyPr>
          <a:lstStyle/>
          <a:p>
            <a:pPr eaLnBrk="0" hangingPunct="0"/>
            <a:r>
              <a:rPr lang="en-US" sz="3600">
                <a:latin typeface="Times New Roman" pitchFamily="18" charset="0"/>
              </a:rPr>
              <a:t> </a:t>
            </a:r>
            <a:r>
              <a:rPr lang="en-US" sz="3600">
                <a:solidFill>
                  <a:schemeClr val="hlink"/>
                </a:solidFill>
                <a:latin typeface="Times New Roman" pitchFamily="18" charset="0"/>
              </a:rPr>
              <a:t>A Father contributes:</a:t>
            </a:r>
          </a:p>
        </p:txBody>
      </p:sp>
      <p:sp>
        <p:nvSpPr>
          <p:cNvPr id="48141" name="Text Box 32"/>
          <p:cNvSpPr txBox="1">
            <a:spLocks noChangeArrowheads="1"/>
          </p:cNvSpPr>
          <p:nvPr/>
        </p:nvSpPr>
        <p:spPr bwMode="auto">
          <a:xfrm>
            <a:off x="3810000" y="381000"/>
            <a:ext cx="42481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A Mother contributes:</a:t>
            </a:r>
          </a:p>
        </p:txBody>
      </p:sp>
      <p:sp>
        <p:nvSpPr>
          <p:cNvPr id="48142" name="Text Box 33"/>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8143" name="Text Box 34"/>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8144" name="Text Box 35"/>
          <p:cNvSpPr txBox="1">
            <a:spLocks noChangeArrowheads="1"/>
          </p:cNvSpPr>
          <p:nvPr/>
        </p:nvSpPr>
        <p:spPr bwMode="auto">
          <a:xfrm>
            <a:off x="457200" y="533400"/>
            <a:ext cx="2497138" cy="1066800"/>
          </a:xfrm>
          <a:prstGeom prst="rect">
            <a:avLst/>
          </a:prstGeom>
          <a:noFill/>
          <a:ln w="12700">
            <a:noFill/>
            <a:miter lim="800000"/>
            <a:headEnd/>
            <a:tailEnd/>
          </a:ln>
        </p:spPr>
        <p:txBody>
          <a:bodyPr>
            <a:spAutoFit/>
          </a:bodyPr>
          <a:lstStyle/>
          <a:p>
            <a:pPr eaLnBrk="0" hangingPunct="0"/>
            <a:r>
              <a:rPr lang="en-US" sz="3200" b="1">
                <a:solidFill>
                  <a:srgbClr val="FFFF66"/>
                </a:solidFill>
                <a:latin typeface="Times New Roman" pitchFamily="18" charset="0"/>
              </a:rPr>
              <a:t>P Generation</a:t>
            </a:r>
          </a:p>
          <a:p>
            <a:pPr eaLnBrk="0" hangingPunct="0"/>
            <a:r>
              <a:rPr lang="en-US" sz="3200" b="1">
                <a:solidFill>
                  <a:srgbClr val="FFFF66"/>
                </a:solidFill>
                <a:latin typeface="Times New Roman" pitchFamily="18" charset="0"/>
              </a:rPr>
              <a:t>( P = Parent)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49154" name="Line 5"/>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49155" name="Line 6"/>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49156" name="Text Box 7"/>
          <p:cNvSpPr txBox="1">
            <a:spLocks noChangeArrowheads="1"/>
          </p:cNvSpPr>
          <p:nvPr/>
        </p:nvSpPr>
        <p:spPr bwMode="auto">
          <a:xfrm>
            <a:off x="3886200" y="11430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49157" name="Text Box 8"/>
          <p:cNvSpPr txBox="1">
            <a:spLocks noChangeArrowheads="1"/>
          </p:cNvSpPr>
          <p:nvPr/>
        </p:nvSpPr>
        <p:spPr bwMode="auto">
          <a:xfrm>
            <a:off x="6781800" y="11430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9158" name="Text Box 9"/>
          <p:cNvSpPr txBox="1">
            <a:spLocks noChangeArrowheads="1"/>
          </p:cNvSpPr>
          <p:nvPr/>
        </p:nvSpPr>
        <p:spPr bwMode="auto">
          <a:xfrm>
            <a:off x="1752600" y="27432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9159" name="Text Box 10"/>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49160" name="Text Box 11"/>
          <p:cNvSpPr txBox="1">
            <a:spLocks noChangeArrowheads="1"/>
          </p:cNvSpPr>
          <p:nvPr/>
        </p:nvSpPr>
        <p:spPr bwMode="auto">
          <a:xfrm>
            <a:off x="3886200" y="28956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9161" name="Text Box 12"/>
          <p:cNvSpPr txBox="1">
            <a:spLocks noChangeArrowheads="1"/>
          </p:cNvSpPr>
          <p:nvPr/>
        </p:nvSpPr>
        <p:spPr bwMode="auto">
          <a:xfrm>
            <a:off x="3810000" y="46482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9162" name="Text Box 13"/>
          <p:cNvSpPr txBox="1">
            <a:spLocks noChangeArrowheads="1"/>
          </p:cNvSpPr>
          <p:nvPr/>
        </p:nvSpPr>
        <p:spPr bwMode="auto">
          <a:xfrm>
            <a:off x="6324600" y="28194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9163" name="Text Box 14"/>
          <p:cNvSpPr txBox="1">
            <a:spLocks noChangeArrowheads="1"/>
          </p:cNvSpPr>
          <p:nvPr/>
        </p:nvSpPr>
        <p:spPr bwMode="auto">
          <a:xfrm>
            <a:off x="6384925" y="46228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t>
            </a:r>
            <a:r>
              <a:rPr lang="en-US" sz="4800" b="1" i="1">
                <a:latin typeface="Times New Roman" pitchFamily="18" charset="0"/>
              </a:rPr>
              <a:t>a</a:t>
            </a:r>
          </a:p>
        </p:txBody>
      </p:sp>
      <p:sp>
        <p:nvSpPr>
          <p:cNvPr id="49164" name="Text Box 15"/>
          <p:cNvSpPr txBox="1">
            <a:spLocks noChangeArrowheads="1"/>
          </p:cNvSpPr>
          <p:nvPr/>
        </p:nvSpPr>
        <p:spPr bwMode="auto">
          <a:xfrm rot="-5395614">
            <a:off x="-1238250" y="3575050"/>
            <a:ext cx="4184650" cy="641350"/>
          </a:xfrm>
          <a:prstGeom prst="rect">
            <a:avLst/>
          </a:prstGeom>
          <a:noFill/>
          <a:ln w="12700">
            <a:noFill/>
            <a:miter lim="800000"/>
            <a:headEnd/>
            <a:tailEnd/>
          </a:ln>
        </p:spPr>
        <p:txBody>
          <a:bodyPr wrap="none">
            <a:spAutoFit/>
          </a:bodyPr>
          <a:lstStyle/>
          <a:p>
            <a:pPr eaLnBrk="0" hangingPunct="0"/>
            <a:r>
              <a:rPr lang="en-US" sz="3600">
                <a:latin typeface="Times New Roman" pitchFamily="18" charset="0"/>
              </a:rPr>
              <a:t> </a:t>
            </a:r>
            <a:r>
              <a:rPr lang="en-US" sz="3600">
                <a:solidFill>
                  <a:schemeClr val="hlink"/>
                </a:solidFill>
                <a:latin typeface="Times New Roman" pitchFamily="18" charset="0"/>
              </a:rPr>
              <a:t>A Father contributes:</a:t>
            </a:r>
          </a:p>
        </p:txBody>
      </p:sp>
      <p:sp>
        <p:nvSpPr>
          <p:cNvPr id="49165" name="Text Box 16"/>
          <p:cNvSpPr txBox="1">
            <a:spLocks noChangeArrowheads="1"/>
          </p:cNvSpPr>
          <p:nvPr/>
        </p:nvSpPr>
        <p:spPr bwMode="auto">
          <a:xfrm>
            <a:off x="3810000" y="381000"/>
            <a:ext cx="42481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A Mother contributes:</a:t>
            </a:r>
          </a:p>
        </p:txBody>
      </p:sp>
      <p:sp>
        <p:nvSpPr>
          <p:cNvPr id="49166" name="Text Box 17"/>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9167" name="Text Box 18"/>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49168" name="Text Box 19"/>
          <p:cNvSpPr txBox="1">
            <a:spLocks noChangeArrowheads="1"/>
          </p:cNvSpPr>
          <p:nvPr/>
        </p:nvSpPr>
        <p:spPr bwMode="auto">
          <a:xfrm>
            <a:off x="457200" y="533400"/>
            <a:ext cx="2497138" cy="1066800"/>
          </a:xfrm>
          <a:prstGeom prst="rect">
            <a:avLst/>
          </a:prstGeom>
          <a:noFill/>
          <a:ln w="12700">
            <a:noFill/>
            <a:miter lim="800000"/>
            <a:headEnd/>
            <a:tailEnd/>
          </a:ln>
        </p:spPr>
        <p:txBody>
          <a:bodyPr>
            <a:spAutoFit/>
          </a:bodyPr>
          <a:lstStyle/>
          <a:p>
            <a:pPr eaLnBrk="0" hangingPunct="0"/>
            <a:r>
              <a:rPr lang="en-US" sz="3200" b="1">
                <a:solidFill>
                  <a:srgbClr val="FFFF66"/>
                </a:solidFill>
                <a:latin typeface="Times New Roman" pitchFamily="18" charset="0"/>
              </a:rPr>
              <a:t>P Generation</a:t>
            </a:r>
          </a:p>
          <a:p>
            <a:pPr eaLnBrk="0" hangingPunct="0"/>
            <a:r>
              <a:rPr lang="en-US" sz="3200" b="1">
                <a:solidFill>
                  <a:srgbClr val="FFFF66"/>
                </a:solidFill>
                <a:latin typeface="Times New Roman" pitchFamily="18" charset="0"/>
              </a:rPr>
              <a:t>( P = Parent)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50178" name="Line 5"/>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50179" name="Line 6"/>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50180" name="Text Box 7"/>
          <p:cNvSpPr txBox="1">
            <a:spLocks noChangeArrowheads="1"/>
          </p:cNvSpPr>
          <p:nvPr/>
        </p:nvSpPr>
        <p:spPr bwMode="auto">
          <a:xfrm>
            <a:off x="3886200" y="11430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50181" name="Text Box 8"/>
          <p:cNvSpPr txBox="1">
            <a:spLocks noChangeArrowheads="1"/>
          </p:cNvSpPr>
          <p:nvPr/>
        </p:nvSpPr>
        <p:spPr bwMode="auto">
          <a:xfrm>
            <a:off x="6781800" y="11430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50182" name="Text Box 9"/>
          <p:cNvSpPr txBox="1">
            <a:spLocks noChangeArrowheads="1"/>
          </p:cNvSpPr>
          <p:nvPr/>
        </p:nvSpPr>
        <p:spPr bwMode="auto">
          <a:xfrm>
            <a:off x="1752600" y="27432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50183" name="Text Box 10"/>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i="1">
                <a:solidFill>
                  <a:schemeClr val="hlink"/>
                </a:solidFill>
                <a:latin typeface="Times New Roman" pitchFamily="18" charset="0"/>
              </a:rPr>
              <a:t>a</a:t>
            </a:r>
          </a:p>
        </p:txBody>
      </p:sp>
      <p:sp>
        <p:nvSpPr>
          <p:cNvPr id="50184" name="Text Box 11"/>
          <p:cNvSpPr txBox="1">
            <a:spLocks noChangeArrowheads="1"/>
          </p:cNvSpPr>
          <p:nvPr/>
        </p:nvSpPr>
        <p:spPr bwMode="auto">
          <a:xfrm>
            <a:off x="3886200" y="2895600"/>
            <a:ext cx="793750" cy="823913"/>
          </a:xfrm>
          <a:prstGeom prst="rect">
            <a:avLst/>
          </a:prstGeom>
          <a:noFill/>
          <a:ln w="12700">
            <a:noFill/>
            <a:miter lim="800000"/>
            <a:headEnd/>
            <a:tailEnd/>
          </a:ln>
        </p:spPr>
        <p:txBody>
          <a:bodyPr wrap="none">
            <a:spAutoFit/>
          </a:bodyPr>
          <a:lstStyle/>
          <a:p>
            <a:pPr eaLnBrk="0" hangingPunct="0"/>
            <a:r>
              <a:rPr lang="en-US" sz="4800" b="1" i="1">
                <a:latin typeface="Times New Roman" pitchFamily="18" charset="0"/>
              </a:rPr>
              <a:t>aa</a:t>
            </a:r>
          </a:p>
        </p:txBody>
      </p:sp>
      <p:sp>
        <p:nvSpPr>
          <p:cNvPr id="50185" name="Text Box 12"/>
          <p:cNvSpPr txBox="1">
            <a:spLocks noChangeArrowheads="1"/>
          </p:cNvSpPr>
          <p:nvPr/>
        </p:nvSpPr>
        <p:spPr bwMode="auto">
          <a:xfrm>
            <a:off x="3810000" y="4648200"/>
            <a:ext cx="793750" cy="823913"/>
          </a:xfrm>
          <a:prstGeom prst="rect">
            <a:avLst/>
          </a:prstGeom>
          <a:noFill/>
          <a:ln w="12700">
            <a:noFill/>
            <a:miter lim="800000"/>
            <a:headEnd/>
            <a:tailEnd/>
          </a:ln>
        </p:spPr>
        <p:txBody>
          <a:bodyPr wrap="none">
            <a:spAutoFit/>
          </a:bodyPr>
          <a:lstStyle/>
          <a:p>
            <a:pPr eaLnBrk="0" hangingPunct="0"/>
            <a:r>
              <a:rPr lang="en-US" sz="4800" b="1" i="1">
                <a:latin typeface="Times New Roman" pitchFamily="18" charset="0"/>
              </a:rPr>
              <a:t>aa</a:t>
            </a:r>
          </a:p>
        </p:txBody>
      </p:sp>
      <p:sp>
        <p:nvSpPr>
          <p:cNvPr id="50186" name="Text Box 13"/>
          <p:cNvSpPr txBox="1">
            <a:spLocks noChangeArrowheads="1"/>
          </p:cNvSpPr>
          <p:nvPr/>
        </p:nvSpPr>
        <p:spPr bwMode="auto">
          <a:xfrm>
            <a:off x="6324600" y="2819400"/>
            <a:ext cx="793750" cy="823913"/>
          </a:xfrm>
          <a:prstGeom prst="rect">
            <a:avLst/>
          </a:prstGeom>
          <a:noFill/>
          <a:ln w="12700">
            <a:noFill/>
            <a:miter lim="800000"/>
            <a:headEnd/>
            <a:tailEnd/>
          </a:ln>
        </p:spPr>
        <p:txBody>
          <a:bodyPr wrap="none">
            <a:spAutoFit/>
          </a:bodyPr>
          <a:lstStyle/>
          <a:p>
            <a:pPr eaLnBrk="0" hangingPunct="0"/>
            <a:r>
              <a:rPr lang="en-US" sz="4800" b="1" i="1">
                <a:latin typeface="Times New Roman" pitchFamily="18" charset="0"/>
              </a:rPr>
              <a:t>aa</a:t>
            </a:r>
          </a:p>
        </p:txBody>
      </p:sp>
      <p:sp>
        <p:nvSpPr>
          <p:cNvPr id="50187" name="Text Box 14"/>
          <p:cNvSpPr txBox="1">
            <a:spLocks noChangeArrowheads="1"/>
          </p:cNvSpPr>
          <p:nvPr/>
        </p:nvSpPr>
        <p:spPr bwMode="auto">
          <a:xfrm>
            <a:off x="6384925" y="4622800"/>
            <a:ext cx="793750" cy="823913"/>
          </a:xfrm>
          <a:prstGeom prst="rect">
            <a:avLst/>
          </a:prstGeom>
          <a:noFill/>
          <a:ln w="12700">
            <a:noFill/>
            <a:miter lim="800000"/>
            <a:headEnd/>
            <a:tailEnd/>
          </a:ln>
        </p:spPr>
        <p:txBody>
          <a:bodyPr wrap="none">
            <a:spAutoFit/>
          </a:bodyPr>
          <a:lstStyle/>
          <a:p>
            <a:pPr eaLnBrk="0" hangingPunct="0"/>
            <a:r>
              <a:rPr lang="en-US" sz="4800" b="1" i="1">
                <a:latin typeface="Times New Roman" pitchFamily="18" charset="0"/>
              </a:rPr>
              <a:t>aa</a:t>
            </a:r>
          </a:p>
        </p:txBody>
      </p:sp>
      <p:sp>
        <p:nvSpPr>
          <p:cNvPr id="50188" name="Text Box 15"/>
          <p:cNvSpPr txBox="1">
            <a:spLocks noChangeArrowheads="1"/>
          </p:cNvSpPr>
          <p:nvPr/>
        </p:nvSpPr>
        <p:spPr bwMode="auto">
          <a:xfrm rot="-5395614">
            <a:off x="-1238250" y="3575050"/>
            <a:ext cx="4184650" cy="641350"/>
          </a:xfrm>
          <a:prstGeom prst="rect">
            <a:avLst/>
          </a:prstGeom>
          <a:noFill/>
          <a:ln w="12700">
            <a:noFill/>
            <a:miter lim="800000"/>
            <a:headEnd/>
            <a:tailEnd/>
          </a:ln>
        </p:spPr>
        <p:txBody>
          <a:bodyPr wrap="none">
            <a:spAutoFit/>
          </a:bodyPr>
          <a:lstStyle/>
          <a:p>
            <a:pPr eaLnBrk="0" hangingPunct="0"/>
            <a:r>
              <a:rPr lang="en-US" sz="3600">
                <a:latin typeface="Times New Roman" pitchFamily="18" charset="0"/>
              </a:rPr>
              <a:t> </a:t>
            </a:r>
            <a:r>
              <a:rPr lang="en-US" sz="3600">
                <a:solidFill>
                  <a:schemeClr val="hlink"/>
                </a:solidFill>
                <a:latin typeface="Times New Roman" pitchFamily="18" charset="0"/>
              </a:rPr>
              <a:t>A Father contributes:</a:t>
            </a:r>
          </a:p>
        </p:txBody>
      </p:sp>
      <p:sp>
        <p:nvSpPr>
          <p:cNvPr id="50189" name="Text Box 16"/>
          <p:cNvSpPr txBox="1">
            <a:spLocks noChangeArrowheads="1"/>
          </p:cNvSpPr>
          <p:nvPr/>
        </p:nvSpPr>
        <p:spPr bwMode="auto">
          <a:xfrm>
            <a:off x="3810000" y="381000"/>
            <a:ext cx="42481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A Mother contributes:</a:t>
            </a:r>
          </a:p>
        </p:txBody>
      </p:sp>
      <p:sp>
        <p:nvSpPr>
          <p:cNvPr id="50190" name="Text Box 17"/>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50191" name="Text Box 18"/>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50192" name="Text Box 19"/>
          <p:cNvSpPr txBox="1">
            <a:spLocks noChangeArrowheads="1"/>
          </p:cNvSpPr>
          <p:nvPr/>
        </p:nvSpPr>
        <p:spPr bwMode="auto">
          <a:xfrm>
            <a:off x="457200" y="533400"/>
            <a:ext cx="2497138" cy="1066800"/>
          </a:xfrm>
          <a:prstGeom prst="rect">
            <a:avLst/>
          </a:prstGeom>
          <a:noFill/>
          <a:ln w="12700">
            <a:noFill/>
            <a:miter lim="800000"/>
            <a:headEnd/>
            <a:tailEnd/>
          </a:ln>
        </p:spPr>
        <p:txBody>
          <a:bodyPr>
            <a:spAutoFit/>
          </a:bodyPr>
          <a:lstStyle/>
          <a:p>
            <a:pPr eaLnBrk="0" hangingPunct="0"/>
            <a:r>
              <a:rPr lang="en-US" sz="3200" b="1">
                <a:solidFill>
                  <a:srgbClr val="FFFF66"/>
                </a:solidFill>
                <a:latin typeface="Times New Roman" pitchFamily="18" charset="0"/>
              </a:rPr>
              <a:t>P Generation</a:t>
            </a:r>
          </a:p>
          <a:p>
            <a:pPr eaLnBrk="0" hangingPunct="0"/>
            <a:r>
              <a:rPr lang="en-US" sz="3200" b="1">
                <a:solidFill>
                  <a:srgbClr val="FFFF66"/>
                </a:solidFill>
                <a:latin typeface="Times New Roman" pitchFamily="18" charset="0"/>
              </a:rPr>
              <a:t>( P = Parent)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304800"/>
            <a:ext cx="8382000" cy="1143000"/>
          </a:xfrm>
        </p:spPr>
        <p:txBody>
          <a:bodyPr/>
          <a:lstStyle/>
          <a:p>
            <a:pPr eaLnBrk="1" hangingPunct="1"/>
            <a:r>
              <a:rPr lang="en-US" b="1" smtClean="0">
                <a:solidFill>
                  <a:srgbClr val="FFFF66"/>
                </a:solidFill>
                <a:latin typeface="Times New Roman" pitchFamily="18" charset="0"/>
              </a:rPr>
              <a:t>Determining Unknown Genotypes</a:t>
            </a:r>
          </a:p>
        </p:txBody>
      </p:sp>
      <p:sp>
        <p:nvSpPr>
          <p:cNvPr id="51202" name="Rectangle 3" descr="Rectangle: Click to edit Master text styles&#10;Second level&#10;Third level&#10;Fourth level&#10;Fifth level"/>
          <p:cNvSpPr>
            <a:spLocks noGrp="1" noChangeArrowheads="1"/>
          </p:cNvSpPr>
          <p:nvPr>
            <p:ph type="body" idx="1"/>
          </p:nvPr>
        </p:nvSpPr>
        <p:spPr>
          <a:xfrm>
            <a:off x="838200" y="1905000"/>
            <a:ext cx="7772400" cy="2971800"/>
          </a:xfrm>
        </p:spPr>
        <p:txBody>
          <a:bodyPr/>
          <a:lstStyle/>
          <a:p>
            <a:pPr eaLnBrk="1" hangingPunct="1">
              <a:lnSpc>
                <a:spcPct val="90000"/>
              </a:lnSpc>
              <a:buFontTx/>
              <a:buChar char="•"/>
            </a:pPr>
            <a:r>
              <a:rPr lang="en-US" smtClean="0">
                <a:latin typeface="Times New Roman" pitchFamily="18" charset="0"/>
              </a:rPr>
              <a:t>How do you know if a dominant phenotype is homozygous (AA) or heterozygous (Aa)?</a:t>
            </a:r>
          </a:p>
          <a:p>
            <a:pPr eaLnBrk="1" hangingPunct="1">
              <a:lnSpc>
                <a:spcPct val="90000"/>
              </a:lnSpc>
              <a:buFontTx/>
              <a:buChar char="•"/>
            </a:pPr>
            <a:endParaRPr lang="en-US" sz="2000" smtClean="0">
              <a:latin typeface="Times New Roman" pitchFamily="18" charset="0"/>
            </a:endParaRPr>
          </a:p>
          <a:p>
            <a:pPr eaLnBrk="1" hangingPunct="1">
              <a:lnSpc>
                <a:spcPct val="90000"/>
              </a:lnSpc>
              <a:buFontTx/>
              <a:buChar char="•"/>
            </a:pPr>
            <a:r>
              <a:rPr lang="en-US" smtClean="0">
                <a:latin typeface="Times New Roman" pitchFamily="18" charset="0"/>
              </a:rPr>
              <a:t>Scientists can perform a</a:t>
            </a:r>
            <a:r>
              <a:rPr lang="en-US" smtClean="0">
                <a:solidFill>
                  <a:schemeClr val="bg1"/>
                </a:solidFill>
                <a:latin typeface="Times New Roman" pitchFamily="18" charset="0"/>
              </a:rPr>
              <a:t> </a:t>
            </a:r>
            <a:r>
              <a:rPr lang="en-US" u="sng" smtClean="0">
                <a:solidFill>
                  <a:srgbClr val="FFFF66"/>
                </a:solidFill>
                <a:latin typeface="Times New Roman" pitchFamily="18" charset="0"/>
              </a:rPr>
              <a:t>test cross</a:t>
            </a:r>
            <a:r>
              <a:rPr lang="en-US" smtClean="0">
                <a:solidFill>
                  <a:schemeClr val="bg1"/>
                </a:solidFill>
                <a:latin typeface="Times New Roman" pitchFamily="18" charset="0"/>
              </a:rPr>
              <a:t> </a:t>
            </a:r>
            <a:r>
              <a:rPr lang="en-US" smtClean="0">
                <a:latin typeface="Times New Roman" pitchFamily="18" charset="0"/>
              </a:rPr>
              <a:t>where they cross the unknown with a recessive (known) phenotype.</a:t>
            </a:r>
          </a:p>
        </p:txBody>
      </p:sp>
      <p:pic>
        <p:nvPicPr>
          <p:cNvPr id="51203" name="Picture 5" descr="testcross"/>
          <p:cNvPicPr>
            <a:picLocks noChangeAspect="1" noChangeArrowheads="1"/>
          </p:cNvPicPr>
          <p:nvPr/>
        </p:nvPicPr>
        <p:blipFill>
          <a:blip r:embed="rId2"/>
          <a:srcRect l="11792" t="9871" r="18761" b="6784"/>
          <a:stretch>
            <a:fillRect/>
          </a:stretch>
        </p:blipFill>
        <p:spPr bwMode="auto">
          <a:xfrm>
            <a:off x="1828800" y="4648200"/>
            <a:ext cx="5791200" cy="220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b="1">
                <a:solidFill>
                  <a:srgbClr val="FFFF66"/>
                </a:solidFill>
                <a:latin typeface="Arial" charset="0"/>
              </a:rPr>
              <a:t>Terms to Know and Use</a:t>
            </a:r>
          </a:p>
        </p:txBody>
      </p:sp>
      <p:sp>
        <p:nvSpPr>
          <p:cNvPr id="56323" name="Rectangle 3"/>
          <p:cNvSpPr>
            <a:spLocks noChangeArrowheads="1"/>
          </p:cNvSpPr>
          <p:nvPr/>
        </p:nvSpPr>
        <p:spPr bwMode="auto">
          <a:xfrm>
            <a:off x="609600" y="2133600"/>
            <a:ext cx="7772400" cy="914400"/>
          </a:xfrm>
          <a:prstGeom prst="rect">
            <a:avLst/>
          </a:prstGeom>
          <a:noFill/>
          <a:ln w="12700">
            <a:noFill/>
            <a:miter lim="800000"/>
            <a:headEnd/>
            <a:tailEnd/>
          </a:ln>
        </p:spPr>
        <p:txBody>
          <a:bodyPr lIns="90488" tIns="44450" rIns="90488" bIns="44450"/>
          <a:lstStyle/>
          <a:p>
            <a:pPr marL="342900" indent="-342900">
              <a:spcBef>
                <a:spcPct val="20000"/>
              </a:spcBef>
              <a:buFontTx/>
              <a:buChar char="•"/>
            </a:pPr>
            <a:r>
              <a:rPr lang="en-US" sz="3600" b="1" u="sng">
                <a:latin typeface="Times New Roman" pitchFamily="18" charset="0"/>
              </a:rPr>
              <a:t>Genetics</a:t>
            </a:r>
            <a:r>
              <a:rPr lang="en-US" sz="3600" b="1">
                <a:latin typeface="Times New Roman" pitchFamily="18" charset="0"/>
              </a:rPr>
              <a:t> – </a:t>
            </a:r>
            <a:r>
              <a:rPr lang="en-US" sz="3600">
                <a:latin typeface="Times New Roman" pitchFamily="18" charset="0"/>
              </a:rPr>
              <a:t>the study of heredity.</a:t>
            </a:r>
            <a:endParaRPr lang="en-US" sz="3600" u="sng">
              <a:latin typeface="Times New Roman" pitchFamily="18" charset="0"/>
            </a:endParaRPr>
          </a:p>
        </p:txBody>
      </p:sp>
      <p:sp>
        <p:nvSpPr>
          <p:cNvPr id="56325" name="Rectangle 5"/>
          <p:cNvSpPr>
            <a:spLocks noChangeArrowheads="1"/>
          </p:cNvSpPr>
          <p:nvPr/>
        </p:nvSpPr>
        <p:spPr bwMode="auto">
          <a:xfrm>
            <a:off x="609600" y="4191000"/>
            <a:ext cx="7772400" cy="1190625"/>
          </a:xfrm>
          <a:prstGeom prst="rect">
            <a:avLst/>
          </a:prstGeom>
          <a:noFill/>
          <a:ln w="9525">
            <a:noFill/>
            <a:miter lim="800000"/>
            <a:headEnd/>
            <a:tailEnd/>
          </a:ln>
        </p:spPr>
        <p:txBody>
          <a:bodyPr>
            <a:spAutoFit/>
          </a:bodyPr>
          <a:lstStyle/>
          <a:p>
            <a:pPr>
              <a:spcBef>
                <a:spcPct val="20000"/>
              </a:spcBef>
              <a:buFontTx/>
              <a:buChar char="•"/>
            </a:pPr>
            <a:r>
              <a:rPr lang="en-US" sz="3600" b="1">
                <a:latin typeface="Times New Roman" pitchFamily="18" charset="0"/>
              </a:rPr>
              <a:t>  </a:t>
            </a:r>
            <a:r>
              <a:rPr lang="en-US" sz="3600" b="1" u="sng">
                <a:latin typeface="Times New Roman" pitchFamily="18" charset="0"/>
              </a:rPr>
              <a:t>Heredity</a:t>
            </a:r>
            <a:r>
              <a:rPr lang="en-US" sz="3600" b="1">
                <a:latin typeface="Times New Roman" pitchFamily="18" charset="0"/>
              </a:rPr>
              <a:t> – </a:t>
            </a:r>
            <a:r>
              <a:rPr lang="en-US" sz="3600">
                <a:latin typeface="Times New Roman" pitchFamily="18" charset="0"/>
              </a:rPr>
              <a:t>the passing of traits from the parents to their offspring.</a:t>
            </a:r>
          </a:p>
        </p:txBody>
      </p:sp>
      <p:pic>
        <p:nvPicPr>
          <p:cNvPr id="19460" name="Picture 7" descr="chromosome3"/>
          <p:cNvPicPr>
            <a:picLocks noChangeAspect="1" noChangeArrowheads="1"/>
          </p:cNvPicPr>
          <p:nvPr/>
        </p:nvPicPr>
        <p:blipFill>
          <a:blip r:embed="rId2"/>
          <a:srcRect/>
          <a:stretch>
            <a:fillRect/>
          </a:stretch>
        </p:blipFill>
        <p:spPr bwMode="auto">
          <a:xfrm>
            <a:off x="3581400" y="2743200"/>
            <a:ext cx="1752600" cy="1447800"/>
          </a:xfrm>
          <a:prstGeom prst="rect">
            <a:avLst/>
          </a:prstGeom>
          <a:noFill/>
          <a:ln w="9525">
            <a:noFill/>
            <a:miter lim="800000"/>
            <a:headEnd/>
            <a:tailEnd/>
          </a:ln>
        </p:spPr>
      </p:pic>
      <p:pic>
        <p:nvPicPr>
          <p:cNvPr id="19461" name="Picture 9" descr="494948138">
            <a:hlinkClick r:id="rId3"/>
          </p:cNvPr>
          <p:cNvPicPr>
            <a:picLocks noChangeAspect="1" noChangeArrowheads="1"/>
          </p:cNvPicPr>
          <p:nvPr/>
        </p:nvPicPr>
        <p:blipFill>
          <a:blip r:embed="rId4"/>
          <a:srcRect t="27777"/>
          <a:stretch>
            <a:fillRect/>
          </a:stretch>
        </p:blipFill>
        <p:spPr bwMode="auto">
          <a:xfrm>
            <a:off x="2438400" y="5410200"/>
            <a:ext cx="4495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0-#ppt_w/2"/>
                                          </p:val>
                                        </p:tav>
                                        <p:tav tm="100000">
                                          <p:val>
                                            <p:strVal val="#ppt_x"/>
                                          </p:val>
                                        </p:tav>
                                      </p:tavLst>
                                    </p:anim>
                                    <p:anim calcmode="lin" valueType="num">
                                      <p:cBhvr additive="base">
                                        <p:cTn id="8"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6325"/>
                                        </p:tgtEl>
                                        <p:attrNameLst>
                                          <p:attrName>style.visibility</p:attrName>
                                        </p:attrNameLst>
                                      </p:cBhvr>
                                      <p:to>
                                        <p:strVal val="visible"/>
                                      </p:to>
                                    </p:set>
                                    <p:anim calcmode="lin" valueType="num">
                                      <p:cBhvr additive="base">
                                        <p:cTn id="13" dur="500" fill="hold"/>
                                        <p:tgtEl>
                                          <p:spTgt spid="56325"/>
                                        </p:tgtEl>
                                        <p:attrNameLst>
                                          <p:attrName>ppt_x</p:attrName>
                                        </p:attrNameLst>
                                      </p:cBhvr>
                                      <p:tavLst>
                                        <p:tav tm="0">
                                          <p:val>
                                            <p:strVal val="1+#ppt_w/2"/>
                                          </p:val>
                                        </p:tav>
                                        <p:tav tm="100000">
                                          <p:val>
                                            <p:strVal val="#ppt_x"/>
                                          </p:val>
                                        </p:tav>
                                      </p:tavLst>
                                    </p:anim>
                                    <p:anim calcmode="lin" valueType="num">
                                      <p:cBhvr additive="base">
                                        <p:cTn id="14"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P spid="563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52226" name="Line 3"/>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52227" name="Line 4"/>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52228" name="Text Box 5"/>
          <p:cNvSpPr txBox="1">
            <a:spLocks noChangeArrowheads="1"/>
          </p:cNvSpPr>
          <p:nvPr/>
        </p:nvSpPr>
        <p:spPr bwMode="auto">
          <a:xfrm>
            <a:off x="3886200" y="1143000"/>
            <a:ext cx="488950"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2229" name="Text Box 6"/>
          <p:cNvSpPr txBox="1">
            <a:spLocks noChangeArrowheads="1"/>
          </p:cNvSpPr>
          <p:nvPr/>
        </p:nvSpPr>
        <p:spPr bwMode="auto">
          <a:xfrm>
            <a:off x="6781800" y="1143000"/>
            <a:ext cx="488950"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2230" name="Text Box 7"/>
          <p:cNvSpPr txBox="1">
            <a:spLocks noChangeArrowheads="1"/>
          </p:cNvSpPr>
          <p:nvPr/>
        </p:nvSpPr>
        <p:spPr bwMode="auto">
          <a:xfrm>
            <a:off x="1752600" y="27432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2231" name="Text Box 8"/>
          <p:cNvSpPr txBox="1">
            <a:spLocks noChangeArrowheads="1"/>
          </p:cNvSpPr>
          <p:nvPr/>
        </p:nvSpPr>
        <p:spPr bwMode="auto">
          <a:xfrm>
            <a:off x="1752600" y="47244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2232" name="Text Box 9"/>
          <p:cNvSpPr txBox="1">
            <a:spLocks noChangeArrowheads="1"/>
          </p:cNvSpPr>
          <p:nvPr/>
        </p:nvSpPr>
        <p:spPr bwMode="auto">
          <a:xfrm>
            <a:off x="3886200" y="28956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2233" name="Text Box 10"/>
          <p:cNvSpPr txBox="1">
            <a:spLocks noChangeArrowheads="1"/>
          </p:cNvSpPr>
          <p:nvPr/>
        </p:nvSpPr>
        <p:spPr bwMode="auto">
          <a:xfrm>
            <a:off x="3886200" y="46482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2234" name="Text Box 11"/>
          <p:cNvSpPr txBox="1">
            <a:spLocks noChangeArrowheads="1"/>
          </p:cNvSpPr>
          <p:nvPr/>
        </p:nvSpPr>
        <p:spPr bwMode="auto">
          <a:xfrm>
            <a:off x="6324600" y="28194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2235" name="Text Box 12"/>
          <p:cNvSpPr txBox="1">
            <a:spLocks noChangeArrowheads="1"/>
          </p:cNvSpPr>
          <p:nvPr/>
        </p:nvSpPr>
        <p:spPr bwMode="auto">
          <a:xfrm>
            <a:off x="6384925" y="46228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2236" name="Text Box 13"/>
          <p:cNvSpPr txBox="1">
            <a:spLocks noChangeArrowheads="1"/>
          </p:cNvSpPr>
          <p:nvPr/>
        </p:nvSpPr>
        <p:spPr bwMode="auto">
          <a:xfrm rot="-5395614">
            <a:off x="-958850" y="3854450"/>
            <a:ext cx="36258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Father contributes:</a:t>
            </a:r>
          </a:p>
        </p:txBody>
      </p:sp>
      <p:sp>
        <p:nvSpPr>
          <p:cNvPr id="52237" name="Text Box 14"/>
          <p:cNvSpPr txBox="1">
            <a:spLocks noChangeArrowheads="1"/>
          </p:cNvSpPr>
          <p:nvPr/>
        </p:nvSpPr>
        <p:spPr bwMode="auto">
          <a:xfrm>
            <a:off x="3810000" y="381000"/>
            <a:ext cx="38036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Mother contributes:</a:t>
            </a:r>
          </a:p>
        </p:txBody>
      </p:sp>
      <p:sp>
        <p:nvSpPr>
          <p:cNvPr id="52238" name="Text Box 15"/>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52239" name="Text Box 16"/>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52240" name="Text Box 20"/>
          <p:cNvSpPr txBox="1">
            <a:spLocks noChangeArrowheads="1"/>
          </p:cNvSpPr>
          <p:nvPr/>
        </p:nvSpPr>
        <p:spPr bwMode="auto">
          <a:xfrm>
            <a:off x="457200" y="914400"/>
            <a:ext cx="2227263" cy="1066800"/>
          </a:xfrm>
          <a:prstGeom prst="rect">
            <a:avLst/>
          </a:prstGeom>
          <a:noFill/>
          <a:ln w="12700">
            <a:noFill/>
            <a:miter lim="800000"/>
            <a:headEnd/>
            <a:tailEnd/>
          </a:ln>
        </p:spPr>
        <p:txBody>
          <a:bodyPr wrap="none">
            <a:spAutoFit/>
          </a:bodyPr>
          <a:lstStyle/>
          <a:p>
            <a:pPr eaLnBrk="0" hangingPunct="0"/>
            <a:r>
              <a:rPr lang="en-US" sz="3200" b="1">
                <a:solidFill>
                  <a:srgbClr val="FFFF66"/>
                </a:solidFill>
                <a:latin typeface="Times New Roman" pitchFamily="18" charset="0"/>
              </a:rPr>
              <a:t>OPTION 1:</a:t>
            </a:r>
          </a:p>
          <a:p>
            <a:pPr eaLnBrk="0" hangingPunct="0"/>
            <a:r>
              <a:rPr lang="en-US" sz="3200" b="1">
                <a:solidFill>
                  <a:srgbClr val="FFFF66"/>
                </a:solidFill>
                <a:latin typeface="Times New Roman" pitchFamily="18" charset="0"/>
              </a:rPr>
              <a:t>Test Cross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2743200" y="2209800"/>
            <a:ext cx="5791200" cy="40386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US">
              <a:latin typeface="Times New Roman" pitchFamily="18" charset="0"/>
            </a:endParaRPr>
          </a:p>
        </p:txBody>
      </p:sp>
      <p:sp>
        <p:nvSpPr>
          <p:cNvPr id="53250" name="Line 3"/>
          <p:cNvSpPr>
            <a:spLocks noChangeShapeType="1"/>
          </p:cNvSpPr>
          <p:nvPr/>
        </p:nvSpPr>
        <p:spPr bwMode="auto">
          <a:xfrm>
            <a:off x="5638800" y="2209800"/>
            <a:ext cx="0" cy="4038600"/>
          </a:xfrm>
          <a:prstGeom prst="line">
            <a:avLst/>
          </a:prstGeom>
          <a:noFill/>
          <a:ln w="12700">
            <a:solidFill>
              <a:schemeClr val="tx1"/>
            </a:solidFill>
            <a:round/>
            <a:headEnd/>
            <a:tailEnd/>
          </a:ln>
        </p:spPr>
        <p:txBody>
          <a:bodyPr/>
          <a:lstStyle/>
          <a:p>
            <a:endParaRPr lang="en-US"/>
          </a:p>
        </p:txBody>
      </p:sp>
      <p:sp>
        <p:nvSpPr>
          <p:cNvPr id="53251" name="Line 4"/>
          <p:cNvSpPr>
            <a:spLocks noChangeShapeType="1"/>
          </p:cNvSpPr>
          <p:nvPr/>
        </p:nvSpPr>
        <p:spPr bwMode="auto">
          <a:xfrm>
            <a:off x="2743200" y="4191000"/>
            <a:ext cx="5791200" cy="0"/>
          </a:xfrm>
          <a:prstGeom prst="line">
            <a:avLst/>
          </a:prstGeom>
          <a:noFill/>
          <a:ln w="12700">
            <a:solidFill>
              <a:schemeClr val="tx1"/>
            </a:solidFill>
            <a:round/>
            <a:headEnd/>
            <a:tailEnd/>
          </a:ln>
        </p:spPr>
        <p:txBody>
          <a:bodyPr/>
          <a:lstStyle/>
          <a:p>
            <a:endParaRPr lang="en-US"/>
          </a:p>
        </p:txBody>
      </p:sp>
      <p:sp>
        <p:nvSpPr>
          <p:cNvPr id="53252" name="Text Box 5"/>
          <p:cNvSpPr txBox="1">
            <a:spLocks noChangeArrowheads="1"/>
          </p:cNvSpPr>
          <p:nvPr/>
        </p:nvSpPr>
        <p:spPr bwMode="auto">
          <a:xfrm>
            <a:off x="3886200" y="1143000"/>
            <a:ext cx="488950"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3253" name="Text Box 6"/>
          <p:cNvSpPr txBox="1">
            <a:spLocks noChangeArrowheads="1"/>
          </p:cNvSpPr>
          <p:nvPr/>
        </p:nvSpPr>
        <p:spPr bwMode="auto">
          <a:xfrm>
            <a:off x="6781800" y="1143000"/>
            <a:ext cx="488950"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3254" name="Text Box 7"/>
          <p:cNvSpPr txBox="1">
            <a:spLocks noChangeArrowheads="1"/>
          </p:cNvSpPr>
          <p:nvPr/>
        </p:nvSpPr>
        <p:spPr bwMode="auto">
          <a:xfrm>
            <a:off x="1752600" y="2743200"/>
            <a:ext cx="623888"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3255" name="Text Box 8"/>
          <p:cNvSpPr txBox="1">
            <a:spLocks noChangeArrowheads="1"/>
          </p:cNvSpPr>
          <p:nvPr/>
        </p:nvSpPr>
        <p:spPr bwMode="auto">
          <a:xfrm>
            <a:off x="1752600" y="4724400"/>
            <a:ext cx="488950" cy="823913"/>
          </a:xfrm>
          <a:prstGeom prst="rect">
            <a:avLst/>
          </a:prstGeom>
          <a:noFill/>
          <a:ln w="12700">
            <a:noFill/>
            <a:miter lim="800000"/>
            <a:headEnd/>
            <a:tailEnd/>
          </a:ln>
        </p:spPr>
        <p:txBody>
          <a:bodyPr wrap="none">
            <a:spAutoFit/>
          </a:bodyPr>
          <a:lstStyle/>
          <a:p>
            <a:pPr eaLnBrk="0" hangingPunct="0"/>
            <a:r>
              <a:rPr lang="en-US" sz="4800" b="1">
                <a:solidFill>
                  <a:schemeClr val="hlink"/>
                </a:solidFill>
                <a:latin typeface="Times New Roman" pitchFamily="18" charset="0"/>
              </a:rPr>
              <a:t>a</a:t>
            </a:r>
          </a:p>
        </p:txBody>
      </p:sp>
      <p:sp>
        <p:nvSpPr>
          <p:cNvPr id="53256" name="Text Box 9"/>
          <p:cNvSpPr txBox="1">
            <a:spLocks noChangeArrowheads="1"/>
          </p:cNvSpPr>
          <p:nvPr/>
        </p:nvSpPr>
        <p:spPr bwMode="auto">
          <a:xfrm>
            <a:off x="3886200" y="28956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3257" name="Text Box 10"/>
          <p:cNvSpPr txBox="1">
            <a:spLocks noChangeArrowheads="1"/>
          </p:cNvSpPr>
          <p:nvPr/>
        </p:nvSpPr>
        <p:spPr bwMode="auto">
          <a:xfrm>
            <a:off x="3886200" y="4648200"/>
            <a:ext cx="793750"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3258" name="Text Box 11"/>
          <p:cNvSpPr txBox="1">
            <a:spLocks noChangeArrowheads="1"/>
          </p:cNvSpPr>
          <p:nvPr/>
        </p:nvSpPr>
        <p:spPr bwMode="auto">
          <a:xfrm>
            <a:off x="6324600" y="2819400"/>
            <a:ext cx="928688"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3259" name="Text Box 12"/>
          <p:cNvSpPr txBox="1">
            <a:spLocks noChangeArrowheads="1"/>
          </p:cNvSpPr>
          <p:nvPr/>
        </p:nvSpPr>
        <p:spPr bwMode="auto">
          <a:xfrm>
            <a:off x="6384925" y="4622800"/>
            <a:ext cx="793750" cy="823913"/>
          </a:xfrm>
          <a:prstGeom prst="rect">
            <a:avLst/>
          </a:prstGeom>
          <a:noFill/>
          <a:ln w="12700">
            <a:noFill/>
            <a:miter lim="800000"/>
            <a:headEnd/>
            <a:tailEnd/>
          </a:ln>
        </p:spPr>
        <p:txBody>
          <a:bodyPr wrap="none">
            <a:spAutoFit/>
          </a:bodyPr>
          <a:lstStyle/>
          <a:p>
            <a:pPr eaLnBrk="0" hangingPunct="0"/>
            <a:r>
              <a:rPr lang="en-US" sz="4800" b="1">
                <a:latin typeface="Times New Roman" pitchFamily="18" charset="0"/>
              </a:rPr>
              <a:t>aa</a:t>
            </a:r>
          </a:p>
        </p:txBody>
      </p:sp>
      <p:sp>
        <p:nvSpPr>
          <p:cNvPr id="53260" name="Text Box 13"/>
          <p:cNvSpPr txBox="1">
            <a:spLocks noChangeArrowheads="1"/>
          </p:cNvSpPr>
          <p:nvPr/>
        </p:nvSpPr>
        <p:spPr bwMode="auto">
          <a:xfrm rot="-5395614">
            <a:off x="-958850" y="3854450"/>
            <a:ext cx="36258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Father contributes:</a:t>
            </a:r>
          </a:p>
        </p:txBody>
      </p:sp>
      <p:sp>
        <p:nvSpPr>
          <p:cNvPr id="53261" name="Text Box 14"/>
          <p:cNvSpPr txBox="1">
            <a:spLocks noChangeArrowheads="1"/>
          </p:cNvSpPr>
          <p:nvPr/>
        </p:nvSpPr>
        <p:spPr bwMode="auto">
          <a:xfrm>
            <a:off x="3810000" y="381000"/>
            <a:ext cx="3803650" cy="641350"/>
          </a:xfrm>
          <a:prstGeom prst="rect">
            <a:avLst/>
          </a:prstGeom>
          <a:noFill/>
          <a:ln w="12700">
            <a:noFill/>
            <a:miter lim="800000"/>
            <a:headEnd/>
            <a:tailEnd/>
          </a:ln>
        </p:spPr>
        <p:txBody>
          <a:bodyPr wrap="none">
            <a:spAutoFit/>
          </a:bodyPr>
          <a:lstStyle/>
          <a:p>
            <a:pPr eaLnBrk="0" hangingPunct="0"/>
            <a:r>
              <a:rPr lang="en-US" sz="3600">
                <a:solidFill>
                  <a:schemeClr val="hlink"/>
                </a:solidFill>
                <a:latin typeface="Times New Roman" pitchFamily="18" charset="0"/>
              </a:rPr>
              <a:t>Mother contributes:</a:t>
            </a:r>
          </a:p>
        </p:txBody>
      </p:sp>
      <p:sp>
        <p:nvSpPr>
          <p:cNvPr id="53262" name="Text Box 15"/>
          <p:cNvSpPr txBox="1">
            <a:spLocks noChangeArrowheads="1"/>
          </p:cNvSpPr>
          <p:nvPr/>
        </p:nvSpPr>
        <p:spPr bwMode="auto">
          <a:xfrm>
            <a:off x="5410200" y="1273175"/>
            <a:ext cx="522288" cy="579438"/>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53263" name="Text Box 16"/>
          <p:cNvSpPr txBox="1">
            <a:spLocks noChangeArrowheads="1"/>
          </p:cNvSpPr>
          <p:nvPr/>
        </p:nvSpPr>
        <p:spPr bwMode="auto">
          <a:xfrm rot="-5314720">
            <a:off x="1731963" y="3822700"/>
            <a:ext cx="522288" cy="579437"/>
          </a:xfrm>
          <a:prstGeom prst="rect">
            <a:avLst/>
          </a:prstGeom>
          <a:noFill/>
          <a:ln w="12700">
            <a:noFill/>
            <a:miter lim="800000"/>
            <a:headEnd/>
            <a:tailEnd/>
          </a:ln>
        </p:spPr>
        <p:txBody>
          <a:bodyPr wrap="none">
            <a:spAutoFit/>
          </a:bodyPr>
          <a:lstStyle/>
          <a:p>
            <a:pPr eaLnBrk="0" hangingPunct="0"/>
            <a:r>
              <a:rPr lang="en-US" sz="3200">
                <a:solidFill>
                  <a:schemeClr val="hlink"/>
                </a:solidFill>
                <a:latin typeface="Times New Roman" pitchFamily="18" charset="0"/>
              </a:rPr>
              <a:t>or</a:t>
            </a:r>
          </a:p>
        </p:txBody>
      </p:sp>
      <p:sp>
        <p:nvSpPr>
          <p:cNvPr id="53264" name="Text Box 17"/>
          <p:cNvSpPr txBox="1">
            <a:spLocks noChangeArrowheads="1"/>
          </p:cNvSpPr>
          <p:nvPr/>
        </p:nvSpPr>
        <p:spPr bwMode="auto">
          <a:xfrm>
            <a:off x="457200" y="914400"/>
            <a:ext cx="2227263" cy="1066800"/>
          </a:xfrm>
          <a:prstGeom prst="rect">
            <a:avLst/>
          </a:prstGeom>
          <a:noFill/>
          <a:ln w="12700">
            <a:noFill/>
            <a:miter lim="800000"/>
            <a:headEnd/>
            <a:tailEnd/>
          </a:ln>
        </p:spPr>
        <p:txBody>
          <a:bodyPr wrap="none">
            <a:spAutoFit/>
          </a:bodyPr>
          <a:lstStyle/>
          <a:p>
            <a:pPr eaLnBrk="0" hangingPunct="0"/>
            <a:r>
              <a:rPr lang="en-US" sz="3200" b="1">
                <a:solidFill>
                  <a:srgbClr val="FFFF66"/>
                </a:solidFill>
                <a:latin typeface="Times New Roman" pitchFamily="18" charset="0"/>
              </a:rPr>
              <a:t>OPTION 2:</a:t>
            </a:r>
          </a:p>
          <a:p>
            <a:pPr eaLnBrk="0" hangingPunct="0"/>
            <a:r>
              <a:rPr lang="en-US" sz="3200" b="1">
                <a:solidFill>
                  <a:srgbClr val="FFFF66"/>
                </a:solidFill>
                <a:latin typeface="Times New Roman" pitchFamily="18" charset="0"/>
              </a:rPr>
              <a:t>Test Cross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685800" y="609600"/>
            <a:ext cx="7772400" cy="1143000"/>
          </a:xfrm>
          <a:prstGeom prst="rect">
            <a:avLst/>
          </a:prstGeom>
          <a:noFill/>
          <a:ln w="12700">
            <a:noFill/>
            <a:miter lim="800000"/>
            <a:headEnd/>
            <a:tailEnd/>
          </a:ln>
        </p:spPr>
        <p:txBody>
          <a:bodyPr lIns="90488" tIns="44450" rIns="90488" bIns="44450" anchor="ctr"/>
          <a:lstStyle/>
          <a:p>
            <a:pPr algn="ctr"/>
            <a:r>
              <a:rPr lang="en-US" sz="4400">
                <a:solidFill>
                  <a:srgbClr val="FFFF66"/>
                </a:solidFill>
                <a:latin typeface="Arial" charset="0"/>
              </a:rPr>
              <a:t>Mendel's Laws of Inheritance</a:t>
            </a:r>
          </a:p>
        </p:txBody>
      </p:sp>
      <p:sp>
        <p:nvSpPr>
          <p:cNvPr id="54274" name="Rectangle 3"/>
          <p:cNvSpPr>
            <a:spLocks noChangeArrowheads="1"/>
          </p:cNvSpPr>
          <p:nvPr/>
        </p:nvSpPr>
        <p:spPr bwMode="auto">
          <a:xfrm>
            <a:off x="685800" y="1981200"/>
            <a:ext cx="7772400" cy="4114800"/>
          </a:xfrm>
          <a:prstGeom prst="rect">
            <a:avLst/>
          </a:prstGeom>
          <a:noFill/>
          <a:ln w="12700">
            <a:noFill/>
            <a:miter lim="800000"/>
            <a:headEnd/>
            <a:tailEnd/>
          </a:ln>
        </p:spPr>
        <p:txBody>
          <a:bodyPr lIns="90488" tIns="44450" rIns="90488" bIns="44450"/>
          <a:lstStyle/>
          <a:p>
            <a:pPr marL="342900" indent="-342900">
              <a:spcBef>
                <a:spcPct val="20000"/>
              </a:spcBef>
              <a:buFontTx/>
              <a:buChar char="•"/>
            </a:pPr>
            <a:endParaRPr lang="en-US" sz="3200">
              <a:solidFill>
                <a:srgbClr val="FFFF66"/>
              </a:solidFill>
              <a:latin typeface="Times New Roman" pitchFamily="18" charset="0"/>
            </a:endParaRPr>
          </a:p>
        </p:txBody>
      </p:sp>
      <p:sp>
        <p:nvSpPr>
          <p:cNvPr id="63495" name="Rectangle 7"/>
          <p:cNvSpPr>
            <a:spLocks noChangeArrowheads="1"/>
          </p:cNvSpPr>
          <p:nvPr/>
        </p:nvSpPr>
        <p:spPr bwMode="auto">
          <a:xfrm>
            <a:off x="685800" y="1676400"/>
            <a:ext cx="7772400" cy="48006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defRPr/>
            </a:pPr>
            <a:r>
              <a:rPr lang="en-US" sz="3200" b="1" u="sng">
                <a:solidFill>
                  <a:srgbClr val="FFFF66"/>
                </a:solidFill>
                <a:latin typeface="Times New Roman" pitchFamily="18" charset="0"/>
                <a:cs typeface="+mn-cs"/>
              </a:rPr>
              <a:t>Law of Segregation</a:t>
            </a:r>
            <a:r>
              <a:rPr lang="en-US" sz="3200" b="1">
                <a:solidFill>
                  <a:schemeClr val="bg1"/>
                </a:solidFill>
                <a:latin typeface="Times New Roman" pitchFamily="18" charset="0"/>
                <a:cs typeface="+mn-cs"/>
              </a:rPr>
              <a:t>  </a:t>
            </a:r>
            <a:r>
              <a:rPr lang="en-US" sz="3200" b="1">
                <a:latin typeface="Times New Roman" pitchFamily="18" charset="0"/>
                <a:cs typeface="+mn-cs"/>
              </a:rPr>
              <a:t>- </a:t>
            </a:r>
            <a:r>
              <a:rPr lang="en-US" sz="3200">
                <a:latin typeface="Times New Roman" pitchFamily="18" charset="0"/>
                <a:cs typeface="+mn-cs"/>
              </a:rPr>
              <a:t>a gamete (sperm/egg) receives just one allele from each parent.  </a:t>
            </a:r>
            <a:endParaRPr lang="en-US" sz="3200">
              <a:effectLst>
                <a:outerShdw blurRad="38100" dist="38100" dir="2700000" algn="tl">
                  <a:srgbClr val="000000"/>
                </a:outerShdw>
              </a:effectLst>
              <a:latin typeface="Times New Roman" pitchFamily="18" charset="0"/>
              <a:cs typeface="+mn-cs"/>
            </a:endParaRPr>
          </a:p>
          <a:p>
            <a:pPr marL="342900" indent="-342900">
              <a:spcBef>
                <a:spcPct val="20000"/>
              </a:spcBef>
              <a:buFontTx/>
              <a:buChar char="•"/>
              <a:defRPr/>
            </a:pPr>
            <a:endParaRPr lang="en-US" sz="3200">
              <a:effectLst>
                <a:outerShdw blurRad="38100" dist="38100" dir="2700000" algn="tl">
                  <a:srgbClr val="000000"/>
                </a:outerShdw>
              </a:effectLst>
              <a:latin typeface="Times New Roman" pitchFamily="18" charset="0"/>
              <a:cs typeface="+mn-cs"/>
            </a:endParaRPr>
          </a:p>
          <a:p>
            <a:pPr marL="342900" indent="-342900">
              <a:spcBef>
                <a:spcPct val="20000"/>
              </a:spcBef>
              <a:buFontTx/>
              <a:buChar char="•"/>
              <a:defRPr/>
            </a:pPr>
            <a:r>
              <a:rPr lang="en-US" sz="3200" b="1" u="sng">
                <a:solidFill>
                  <a:srgbClr val="FFFF66"/>
                </a:solidFill>
                <a:latin typeface="Times New Roman" pitchFamily="18" charset="0"/>
                <a:cs typeface="+mn-cs"/>
              </a:rPr>
              <a:t>Law of Independent Assortment</a:t>
            </a:r>
            <a:r>
              <a:rPr lang="en-US" sz="3200" b="1">
                <a:solidFill>
                  <a:schemeClr val="bg1"/>
                </a:solidFill>
                <a:latin typeface="Times New Roman" pitchFamily="18" charset="0"/>
                <a:cs typeface="+mn-cs"/>
              </a:rPr>
              <a:t>  </a:t>
            </a:r>
            <a:r>
              <a:rPr lang="en-US" sz="3200" b="1">
                <a:latin typeface="Times New Roman" pitchFamily="18" charset="0"/>
                <a:cs typeface="+mn-cs"/>
              </a:rPr>
              <a:t>- </a:t>
            </a:r>
            <a:r>
              <a:rPr lang="en-US" sz="3200">
                <a:latin typeface="Times New Roman" pitchFamily="18" charset="0"/>
                <a:cs typeface="+mn-cs"/>
              </a:rPr>
              <a:t>different alleles/genes separate on their own (independently). Thus, color, height, pod shape, etc. are not connected together. </a:t>
            </a:r>
            <a:endParaRPr lang="en-US" sz="3200">
              <a:effectLst>
                <a:outerShdw blurRad="38100" dist="38100" dir="2700000" algn="tl">
                  <a:srgbClr val="000000"/>
                </a:outerShdw>
              </a:effectLst>
              <a:latin typeface="Times New Roman" pitchFamily="18"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Sex-Linked Traits</a:t>
            </a:r>
          </a:p>
        </p:txBody>
      </p:sp>
      <p:sp>
        <p:nvSpPr>
          <p:cNvPr id="55298" name="Rectangle 3" descr="Rectangle: Click to edit Master text styles&#10;Second level&#10;Third level&#10;Fourth level&#10;Fifth level"/>
          <p:cNvSpPr>
            <a:spLocks noGrp="1" noChangeArrowheads="1"/>
          </p:cNvSpPr>
          <p:nvPr>
            <p:ph type="body" idx="1"/>
          </p:nvPr>
        </p:nvSpPr>
        <p:spPr/>
        <p:txBody>
          <a:bodyPr/>
          <a:lstStyle/>
          <a:p>
            <a:r>
              <a:rPr lang="en-US" smtClean="0"/>
              <a:t>Sex Determination</a:t>
            </a:r>
          </a:p>
          <a:p>
            <a:pPr lvl="1"/>
            <a:r>
              <a:rPr lang="en-US" smtClean="0"/>
              <a:t>Females – XX</a:t>
            </a:r>
          </a:p>
          <a:p>
            <a:pPr lvl="1"/>
            <a:r>
              <a:rPr lang="en-US" smtClean="0"/>
              <a:t>Males – XY</a:t>
            </a:r>
          </a:p>
          <a:p>
            <a:r>
              <a:rPr lang="en-US" smtClean="0"/>
              <a:t>Almost all sex-linked traits are found on the X chromosome</a:t>
            </a:r>
          </a:p>
          <a:p>
            <a:r>
              <a:rPr lang="en-US" smtClean="0"/>
              <a:t>Y chromosome contains very few genes and is mainly involved in sex determination</a:t>
            </a:r>
          </a:p>
          <a:p>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1000" y="0"/>
            <a:ext cx="8229600" cy="1143000"/>
          </a:xfrm>
        </p:spPr>
        <p:txBody>
          <a:bodyPr/>
          <a:lstStyle/>
          <a:p>
            <a:r>
              <a:rPr lang="en-US" smtClean="0"/>
              <a:t>Sex-Linked Traits</a:t>
            </a:r>
          </a:p>
        </p:txBody>
      </p:sp>
      <p:sp>
        <p:nvSpPr>
          <p:cNvPr id="56322" name="Rectangle 3" descr="Rectangle: Click to edit Master text styles&#10;Second level&#10;Third level&#10;Fourth level&#10;Fifth level"/>
          <p:cNvSpPr>
            <a:spLocks noGrp="1" noChangeArrowheads="1"/>
          </p:cNvSpPr>
          <p:nvPr>
            <p:ph type="body" sz="half" idx="1"/>
          </p:nvPr>
        </p:nvSpPr>
        <p:spPr>
          <a:xfrm>
            <a:off x="228600" y="1143000"/>
            <a:ext cx="4033838" cy="4525963"/>
          </a:xfrm>
        </p:spPr>
        <p:txBody>
          <a:bodyPr/>
          <a:lstStyle/>
          <a:p>
            <a:r>
              <a:rPr lang="en-US" sz="2800" smtClean="0"/>
              <a:t>It is possible for a female to be a carrier of an X-linked trait, but not express it</a:t>
            </a:r>
          </a:p>
          <a:p>
            <a:r>
              <a:rPr lang="en-US" sz="2800" smtClean="0"/>
              <a:t>Men will express all X-linked traits they inherit</a:t>
            </a:r>
          </a:p>
          <a:p>
            <a:pPr>
              <a:buFont typeface="Wingdings" pitchFamily="2" charset="2"/>
              <a:buNone/>
            </a:pPr>
            <a:r>
              <a:rPr lang="en-US" sz="2800" smtClean="0"/>
              <a:t>   </a:t>
            </a:r>
          </a:p>
          <a:p>
            <a:endParaRPr lang="en-US" sz="2800" smtClean="0"/>
          </a:p>
        </p:txBody>
      </p:sp>
      <p:sp>
        <p:nvSpPr>
          <p:cNvPr id="56323" name="Text Box 4"/>
          <p:cNvSpPr txBox="1">
            <a:spLocks noChangeArrowheads="1"/>
          </p:cNvSpPr>
          <p:nvPr/>
        </p:nvSpPr>
        <p:spPr bwMode="auto">
          <a:xfrm>
            <a:off x="60325" y="6542088"/>
            <a:ext cx="1858963" cy="244475"/>
          </a:xfrm>
          <a:prstGeom prst="rect">
            <a:avLst/>
          </a:prstGeom>
          <a:noFill/>
          <a:ln w="9525">
            <a:noFill/>
            <a:miter lim="800000"/>
            <a:headEnd/>
            <a:tailEnd/>
          </a:ln>
        </p:spPr>
        <p:txBody>
          <a:bodyPr wrap="none">
            <a:spAutoFit/>
          </a:bodyPr>
          <a:lstStyle/>
          <a:p>
            <a:pPr eaLnBrk="0" hangingPunct="0"/>
            <a:r>
              <a:rPr lang="en-US" sz="1000">
                <a:latin typeface="Garamond" pitchFamily="18" charset="0"/>
              </a:rPr>
              <a:t>U.S. National Library of Medicine</a:t>
            </a:r>
          </a:p>
        </p:txBody>
      </p:sp>
      <p:grpSp>
        <p:nvGrpSpPr>
          <p:cNvPr id="56324" name="Group 5"/>
          <p:cNvGrpSpPr>
            <a:grpSpLocks/>
          </p:cNvGrpSpPr>
          <p:nvPr/>
        </p:nvGrpSpPr>
        <p:grpSpPr bwMode="auto">
          <a:xfrm>
            <a:off x="4321175" y="1101725"/>
            <a:ext cx="4514850" cy="5513388"/>
            <a:chOff x="2722" y="694"/>
            <a:chExt cx="2844" cy="3473"/>
          </a:xfrm>
        </p:grpSpPr>
        <p:sp>
          <p:nvSpPr>
            <p:cNvPr id="56325" name="Rectangle 6"/>
            <p:cNvSpPr>
              <a:spLocks noChangeArrowheads="1"/>
            </p:cNvSpPr>
            <p:nvPr/>
          </p:nvSpPr>
          <p:spPr bwMode="auto">
            <a:xfrm>
              <a:off x="2722" y="694"/>
              <a:ext cx="2844" cy="3473"/>
            </a:xfrm>
            <a:prstGeom prst="rect">
              <a:avLst/>
            </a:prstGeom>
            <a:solidFill>
              <a:schemeClr val="tx1"/>
            </a:solidFill>
            <a:ln w="38100" cmpd="dbl">
              <a:solidFill>
                <a:srgbClr val="333333"/>
              </a:solidFill>
              <a:miter lim="800000"/>
              <a:headEnd/>
              <a:tailEnd/>
            </a:ln>
          </p:spPr>
          <p:txBody>
            <a:bodyPr wrap="none" anchor="ctr"/>
            <a:lstStyle/>
            <a:p>
              <a:endParaRPr lang="en-US"/>
            </a:p>
          </p:txBody>
        </p:sp>
        <p:pic>
          <p:nvPicPr>
            <p:cNvPr id="56326" name="Picture 7" descr="x-linked"/>
            <p:cNvPicPr>
              <a:picLocks noChangeAspect="1" noChangeArrowheads="1"/>
            </p:cNvPicPr>
            <p:nvPr/>
          </p:nvPicPr>
          <p:blipFill>
            <a:blip r:embed="rId2"/>
            <a:srcRect t="6757" b="11797"/>
            <a:stretch>
              <a:fillRect/>
            </a:stretch>
          </p:blipFill>
          <p:spPr bwMode="auto">
            <a:xfrm>
              <a:off x="2784" y="960"/>
              <a:ext cx="2754" cy="2893"/>
            </a:xfrm>
            <a:prstGeom prst="rect">
              <a:avLst/>
            </a:prstGeom>
            <a:noFill/>
            <a:ln w="9525">
              <a:noFill/>
              <a:miter lim="800000"/>
              <a:headEnd/>
              <a:tailEnd/>
            </a:ln>
          </p:spPr>
        </p:pic>
        <p:sp>
          <p:nvSpPr>
            <p:cNvPr id="56327" name="Text Box 8"/>
            <p:cNvSpPr txBox="1">
              <a:spLocks noChangeArrowheads="1"/>
            </p:cNvSpPr>
            <p:nvPr/>
          </p:nvSpPr>
          <p:spPr bwMode="auto">
            <a:xfrm>
              <a:off x="3072" y="720"/>
              <a:ext cx="2260" cy="231"/>
            </a:xfrm>
            <a:prstGeom prst="rect">
              <a:avLst/>
            </a:prstGeom>
            <a:noFill/>
            <a:ln w="9525">
              <a:noFill/>
              <a:miter lim="800000"/>
              <a:headEnd/>
              <a:tailEnd/>
            </a:ln>
          </p:spPr>
          <p:txBody>
            <a:bodyPr wrap="none">
              <a:spAutoFit/>
            </a:bodyPr>
            <a:lstStyle/>
            <a:p>
              <a:pPr eaLnBrk="0" hangingPunct="0"/>
              <a:r>
                <a:rPr lang="en-US" sz="1800">
                  <a:solidFill>
                    <a:schemeClr val="bg2"/>
                  </a:solidFill>
                  <a:latin typeface="Arial" charset="0"/>
                </a:rPr>
                <a:t>X-linked recessive, carrier mother</a:t>
              </a:r>
            </a:p>
          </p:txBody>
        </p:sp>
        <p:sp>
          <p:nvSpPr>
            <p:cNvPr id="56328" name="Text Box 9"/>
            <p:cNvSpPr txBox="1">
              <a:spLocks noChangeArrowheads="1"/>
            </p:cNvSpPr>
            <p:nvPr/>
          </p:nvSpPr>
          <p:spPr bwMode="auto">
            <a:xfrm>
              <a:off x="2905" y="3840"/>
              <a:ext cx="611" cy="288"/>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Unaffected</a:t>
              </a:r>
            </a:p>
            <a:p>
              <a:pPr algn="ctr" eaLnBrk="0" hangingPunct="0"/>
              <a:r>
                <a:rPr lang="en-US" sz="1200" b="1">
                  <a:solidFill>
                    <a:schemeClr val="bg2"/>
                  </a:solidFill>
                  <a:latin typeface="Arial" charset="0"/>
                </a:rPr>
                <a:t>son</a:t>
              </a:r>
            </a:p>
          </p:txBody>
        </p:sp>
        <p:sp>
          <p:nvSpPr>
            <p:cNvPr id="56329" name="Text Box 10"/>
            <p:cNvSpPr txBox="1">
              <a:spLocks noChangeArrowheads="1"/>
            </p:cNvSpPr>
            <p:nvPr/>
          </p:nvSpPr>
          <p:spPr bwMode="auto">
            <a:xfrm>
              <a:off x="3541" y="3840"/>
              <a:ext cx="611" cy="288"/>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Unaffected</a:t>
              </a:r>
            </a:p>
            <a:p>
              <a:pPr algn="ctr" eaLnBrk="0" hangingPunct="0"/>
              <a:r>
                <a:rPr lang="en-US" sz="1200" b="1">
                  <a:solidFill>
                    <a:schemeClr val="bg2"/>
                  </a:solidFill>
                  <a:latin typeface="Arial" charset="0"/>
                </a:rPr>
                <a:t>daughter</a:t>
              </a:r>
            </a:p>
          </p:txBody>
        </p:sp>
        <p:sp>
          <p:nvSpPr>
            <p:cNvPr id="56330" name="Text Box 11"/>
            <p:cNvSpPr txBox="1">
              <a:spLocks noChangeArrowheads="1"/>
            </p:cNvSpPr>
            <p:nvPr/>
          </p:nvSpPr>
          <p:spPr bwMode="auto">
            <a:xfrm>
              <a:off x="4880" y="3840"/>
              <a:ext cx="499" cy="288"/>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Affected</a:t>
              </a:r>
            </a:p>
            <a:p>
              <a:pPr algn="ctr" eaLnBrk="0" hangingPunct="0"/>
              <a:r>
                <a:rPr lang="en-US" sz="1200" b="1">
                  <a:solidFill>
                    <a:schemeClr val="bg2"/>
                  </a:solidFill>
                  <a:latin typeface="Arial" charset="0"/>
                </a:rPr>
                <a:t>son</a:t>
              </a:r>
            </a:p>
          </p:txBody>
        </p:sp>
        <p:sp>
          <p:nvSpPr>
            <p:cNvPr id="56331" name="Text Box 12"/>
            <p:cNvSpPr txBox="1">
              <a:spLocks noChangeArrowheads="1"/>
            </p:cNvSpPr>
            <p:nvPr/>
          </p:nvSpPr>
          <p:spPr bwMode="auto">
            <a:xfrm>
              <a:off x="4211" y="3846"/>
              <a:ext cx="527" cy="288"/>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Carrier</a:t>
              </a:r>
            </a:p>
            <a:p>
              <a:pPr algn="ctr" eaLnBrk="0" hangingPunct="0"/>
              <a:r>
                <a:rPr lang="en-US" sz="1200" b="1">
                  <a:solidFill>
                    <a:schemeClr val="bg2"/>
                  </a:solidFill>
                  <a:latin typeface="Arial" charset="0"/>
                </a:rPr>
                <a:t>daughter</a:t>
              </a:r>
            </a:p>
          </p:txBody>
        </p:sp>
        <p:sp>
          <p:nvSpPr>
            <p:cNvPr id="56332" name="Oval 13"/>
            <p:cNvSpPr>
              <a:spLocks noChangeArrowheads="1"/>
            </p:cNvSpPr>
            <p:nvPr/>
          </p:nvSpPr>
          <p:spPr bwMode="auto">
            <a:xfrm>
              <a:off x="3127" y="1006"/>
              <a:ext cx="576" cy="352"/>
            </a:xfrm>
            <a:prstGeom prst="ellipse">
              <a:avLst/>
            </a:prstGeom>
            <a:solidFill>
              <a:schemeClr val="tx1"/>
            </a:solidFill>
            <a:ln w="9525">
              <a:solidFill>
                <a:schemeClr val="tx1"/>
              </a:solidFill>
              <a:round/>
              <a:headEnd/>
              <a:tailEnd/>
            </a:ln>
          </p:spPr>
          <p:txBody>
            <a:bodyPr wrap="none" anchor="ctr"/>
            <a:lstStyle/>
            <a:p>
              <a:endParaRPr lang="en-US"/>
            </a:p>
          </p:txBody>
        </p:sp>
        <p:sp>
          <p:nvSpPr>
            <p:cNvPr id="56333" name="Oval 14"/>
            <p:cNvSpPr>
              <a:spLocks noChangeArrowheads="1"/>
            </p:cNvSpPr>
            <p:nvPr/>
          </p:nvSpPr>
          <p:spPr bwMode="auto">
            <a:xfrm>
              <a:off x="4545" y="1078"/>
              <a:ext cx="535" cy="287"/>
            </a:xfrm>
            <a:prstGeom prst="ellipse">
              <a:avLst/>
            </a:prstGeom>
            <a:solidFill>
              <a:schemeClr val="tx1"/>
            </a:solidFill>
            <a:ln w="9525">
              <a:solidFill>
                <a:schemeClr val="tx1"/>
              </a:solidFill>
              <a:round/>
              <a:headEnd/>
              <a:tailEnd/>
            </a:ln>
          </p:spPr>
          <p:txBody>
            <a:bodyPr wrap="none" anchor="ctr"/>
            <a:lstStyle/>
            <a:p>
              <a:endParaRPr lang="en-US"/>
            </a:p>
          </p:txBody>
        </p:sp>
        <p:sp>
          <p:nvSpPr>
            <p:cNvPr id="56334" name="Text Box 15"/>
            <p:cNvSpPr txBox="1">
              <a:spLocks noChangeArrowheads="1"/>
            </p:cNvSpPr>
            <p:nvPr/>
          </p:nvSpPr>
          <p:spPr bwMode="auto">
            <a:xfrm>
              <a:off x="3064" y="1057"/>
              <a:ext cx="611" cy="288"/>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Unaffected</a:t>
              </a:r>
            </a:p>
            <a:p>
              <a:pPr algn="ctr" eaLnBrk="0" hangingPunct="0"/>
              <a:r>
                <a:rPr lang="en-US" sz="1200" b="1">
                  <a:solidFill>
                    <a:schemeClr val="bg2"/>
                  </a:solidFill>
                  <a:latin typeface="Arial" charset="0"/>
                </a:rPr>
                <a:t>father</a:t>
              </a:r>
            </a:p>
          </p:txBody>
        </p:sp>
        <p:sp>
          <p:nvSpPr>
            <p:cNvPr id="56335" name="Text Box 16"/>
            <p:cNvSpPr txBox="1">
              <a:spLocks noChangeArrowheads="1"/>
            </p:cNvSpPr>
            <p:nvPr/>
          </p:nvSpPr>
          <p:spPr bwMode="auto">
            <a:xfrm>
              <a:off x="4589" y="1059"/>
              <a:ext cx="441" cy="288"/>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Carrier</a:t>
              </a:r>
            </a:p>
            <a:p>
              <a:pPr algn="ctr" eaLnBrk="0" hangingPunct="0"/>
              <a:r>
                <a:rPr lang="en-US" sz="1200" b="1">
                  <a:solidFill>
                    <a:schemeClr val="bg2"/>
                  </a:solidFill>
                  <a:latin typeface="Arial" charset="0"/>
                </a:rPr>
                <a:t>mother</a:t>
              </a:r>
            </a:p>
          </p:txBody>
        </p:sp>
        <p:sp>
          <p:nvSpPr>
            <p:cNvPr id="56336" name="Rectangle 17"/>
            <p:cNvSpPr>
              <a:spLocks noChangeArrowheads="1"/>
            </p:cNvSpPr>
            <p:nvPr/>
          </p:nvSpPr>
          <p:spPr bwMode="auto">
            <a:xfrm>
              <a:off x="2969" y="2145"/>
              <a:ext cx="522" cy="3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6337" name="Rectangle 18"/>
            <p:cNvSpPr>
              <a:spLocks noChangeArrowheads="1"/>
            </p:cNvSpPr>
            <p:nvPr/>
          </p:nvSpPr>
          <p:spPr bwMode="auto">
            <a:xfrm>
              <a:off x="2986" y="2510"/>
              <a:ext cx="329" cy="14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6338" name="Text Box 19"/>
            <p:cNvSpPr txBox="1">
              <a:spLocks noChangeArrowheads="1"/>
            </p:cNvSpPr>
            <p:nvPr/>
          </p:nvSpPr>
          <p:spPr bwMode="auto">
            <a:xfrm>
              <a:off x="2962" y="2501"/>
              <a:ext cx="429" cy="173"/>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Carrier</a:t>
              </a:r>
            </a:p>
          </p:txBody>
        </p:sp>
        <p:sp>
          <p:nvSpPr>
            <p:cNvPr id="56339" name="Text Box 20"/>
            <p:cNvSpPr txBox="1">
              <a:spLocks noChangeArrowheads="1"/>
            </p:cNvSpPr>
            <p:nvPr/>
          </p:nvSpPr>
          <p:spPr bwMode="auto">
            <a:xfrm>
              <a:off x="2953" y="2319"/>
              <a:ext cx="499" cy="173"/>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Affected</a:t>
              </a:r>
            </a:p>
          </p:txBody>
        </p:sp>
        <p:sp>
          <p:nvSpPr>
            <p:cNvPr id="56340" name="Text Box 21"/>
            <p:cNvSpPr txBox="1">
              <a:spLocks noChangeArrowheads="1"/>
            </p:cNvSpPr>
            <p:nvPr/>
          </p:nvSpPr>
          <p:spPr bwMode="auto">
            <a:xfrm>
              <a:off x="2943" y="2141"/>
              <a:ext cx="611" cy="173"/>
            </a:xfrm>
            <a:prstGeom prst="rect">
              <a:avLst/>
            </a:prstGeom>
            <a:noFill/>
            <a:ln w="9525">
              <a:noFill/>
              <a:miter lim="800000"/>
              <a:headEnd/>
              <a:tailEnd/>
            </a:ln>
          </p:spPr>
          <p:txBody>
            <a:bodyPr wrap="none">
              <a:spAutoFit/>
            </a:bodyPr>
            <a:lstStyle/>
            <a:p>
              <a:pPr algn="ctr" eaLnBrk="0" hangingPunct="0"/>
              <a:r>
                <a:rPr lang="en-US" sz="1200" b="1">
                  <a:solidFill>
                    <a:schemeClr val="bg2"/>
                  </a:solidFill>
                  <a:latin typeface="Arial" charset="0"/>
                </a:rPr>
                <a:t>Unaffected</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57200" y="0"/>
            <a:ext cx="8229600" cy="1143000"/>
          </a:xfrm>
        </p:spPr>
        <p:txBody>
          <a:bodyPr/>
          <a:lstStyle/>
          <a:p>
            <a:r>
              <a:rPr lang="en-US" smtClean="0"/>
              <a:t>Example: Color Blindness</a:t>
            </a:r>
          </a:p>
        </p:txBody>
      </p:sp>
      <p:grpSp>
        <p:nvGrpSpPr>
          <p:cNvPr id="57346" name="Group 3"/>
          <p:cNvGrpSpPr>
            <a:grpSpLocks/>
          </p:cNvGrpSpPr>
          <p:nvPr/>
        </p:nvGrpSpPr>
        <p:grpSpPr bwMode="auto">
          <a:xfrm>
            <a:off x="1600200" y="990600"/>
            <a:ext cx="5943600" cy="5715000"/>
            <a:chOff x="1008" y="528"/>
            <a:chExt cx="3744" cy="3600"/>
          </a:xfrm>
        </p:grpSpPr>
        <p:sp>
          <p:nvSpPr>
            <p:cNvPr id="57347" name="Rectangle 4"/>
            <p:cNvSpPr>
              <a:spLocks noChangeArrowheads="1"/>
            </p:cNvSpPr>
            <p:nvPr/>
          </p:nvSpPr>
          <p:spPr bwMode="auto">
            <a:xfrm>
              <a:off x="1008" y="528"/>
              <a:ext cx="3744" cy="3600"/>
            </a:xfrm>
            <a:prstGeom prst="rect">
              <a:avLst/>
            </a:prstGeom>
            <a:solidFill>
              <a:schemeClr val="tx1"/>
            </a:solidFill>
            <a:ln w="38100" cmpd="dbl">
              <a:solidFill>
                <a:schemeClr val="accent1"/>
              </a:solidFill>
              <a:miter lim="800000"/>
              <a:headEnd/>
              <a:tailEnd/>
            </a:ln>
          </p:spPr>
          <p:txBody>
            <a:bodyPr wrap="none" anchor="ctr"/>
            <a:lstStyle/>
            <a:p>
              <a:endParaRPr lang="en-US"/>
            </a:p>
          </p:txBody>
        </p:sp>
        <p:pic>
          <p:nvPicPr>
            <p:cNvPr id="57348" name="Picture 5" descr="colorblind"/>
            <p:cNvPicPr>
              <a:picLocks noChangeAspect="1" noChangeArrowheads="1"/>
            </p:cNvPicPr>
            <p:nvPr/>
          </p:nvPicPr>
          <p:blipFill>
            <a:blip r:embed="rId2"/>
            <a:srcRect l="10638" r="10638" b="14903"/>
            <a:stretch>
              <a:fillRect/>
            </a:stretch>
          </p:blipFill>
          <p:spPr bwMode="auto">
            <a:xfrm>
              <a:off x="1104" y="576"/>
              <a:ext cx="3552" cy="3072"/>
            </a:xfrm>
            <a:prstGeom prst="rect">
              <a:avLst/>
            </a:prstGeom>
            <a:noFill/>
            <a:ln w="9525">
              <a:noFill/>
              <a:miter lim="800000"/>
              <a:headEnd/>
              <a:tailEnd/>
            </a:ln>
          </p:spPr>
        </p:pic>
        <p:pic>
          <p:nvPicPr>
            <p:cNvPr id="57349" name="Picture 6" descr="colorblind"/>
            <p:cNvPicPr>
              <a:picLocks noChangeAspect="1" noChangeArrowheads="1"/>
            </p:cNvPicPr>
            <p:nvPr/>
          </p:nvPicPr>
          <p:blipFill>
            <a:blip r:embed="rId2"/>
            <a:srcRect l="78723" t="91745"/>
            <a:stretch>
              <a:fillRect/>
            </a:stretch>
          </p:blipFill>
          <p:spPr bwMode="auto">
            <a:xfrm>
              <a:off x="3744" y="3782"/>
              <a:ext cx="960" cy="298"/>
            </a:xfrm>
            <a:prstGeom prst="rect">
              <a:avLst/>
            </a:prstGeom>
            <a:noFill/>
            <a:ln w="9525">
              <a:noFill/>
              <a:miter lim="800000"/>
              <a:headEnd/>
              <a:tailEnd/>
            </a:ln>
          </p:spPr>
        </p:pic>
        <p:sp>
          <p:nvSpPr>
            <p:cNvPr id="57350" name="Text Box 7"/>
            <p:cNvSpPr txBox="1">
              <a:spLocks noChangeArrowheads="1"/>
            </p:cNvSpPr>
            <p:nvPr/>
          </p:nvSpPr>
          <p:spPr bwMode="auto">
            <a:xfrm>
              <a:off x="1428" y="3600"/>
              <a:ext cx="2892" cy="288"/>
            </a:xfrm>
            <a:prstGeom prst="rect">
              <a:avLst/>
            </a:prstGeom>
            <a:noFill/>
            <a:ln w="9525">
              <a:noFill/>
              <a:miter lim="800000"/>
              <a:headEnd/>
              <a:tailEnd/>
            </a:ln>
          </p:spPr>
          <p:txBody>
            <a:bodyPr wrap="none">
              <a:spAutoFit/>
            </a:bodyPr>
            <a:lstStyle/>
            <a:p>
              <a:pPr eaLnBrk="0" hangingPunct="0"/>
              <a:r>
                <a:rPr lang="en-US">
                  <a:solidFill>
                    <a:schemeClr val="bg2"/>
                  </a:solidFill>
                  <a:latin typeface="Arial" charset="0"/>
                </a:rPr>
                <a:t>Various tests for color blindness.</a:t>
              </a: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838200"/>
            <a:ext cx="7772400" cy="1470025"/>
          </a:xfrm>
        </p:spPr>
        <p:txBody>
          <a:bodyPr/>
          <a:lstStyle/>
          <a:p>
            <a:r>
              <a:rPr lang="en-GB" smtClean="0"/>
              <a:t>PEDIGREE CHARTS</a:t>
            </a:r>
            <a:r>
              <a:rPr lang="fr-FR" smtClean="0"/>
              <a:t> </a:t>
            </a:r>
            <a:endParaRPr lang="en-GB" smtClean="0"/>
          </a:p>
        </p:txBody>
      </p:sp>
      <p:sp>
        <p:nvSpPr>
          <p:cNvPr id="59395" name="Rectangle 3" descr="Rectangle: Click to edit Master text styles&#10;Second level&#10;Third level&#10;Fourth level&#10;Fifth level"/>
          <p:cNvSpPr>
            <a:spLocks noGrp="1" noChangeArrowheads="1"/>
          </p:cNvSpPr>
          <p:nvPr>
            <p:ph type="subTitle" idx="1"/>
          </p:nvPr>
        </p:nvSpPr>
        <p:spPr/>
        <p:txBody>
          <a:bodyPr/>
          <a:lstStyle/>
          <a:p>
            <a:r>
              <a:rPr lang="en-GB" smtClean="0"/>
              <a:t>A family history of a genetic condition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What is a pedigree chart?</a:t>
            </a:r>
          </a:p>
        </p:txBody>
      </p:sp>
      <p:sp>
        <p:nvSpPr>
          <p:cNvPr id="61443" name="Rectangle 3" descr="Rectangle: Click to edit Master text styles&#10;Second level&#10;Third level&#10;Fourth level&#10;Fifth level"/>
          <p:cNvSpPr>
            <a:spLocks noGrp="1" noChangeArrowheads="1"/>
          </p:cNvSpPr>
          <p:nvPr>
            <p:ph type="body" idx="1"/>
          </p:nvPr>
        </p:nvSpPr>
        <p:spPr>
          <a:xfrm>
            <a:off x="411163" y="1905000"/>
            <a:ext cx="8123237" cy="3563938"/>
          </a:xfrm>
        </p:spPr>
        <p:txBody>
          <a:bodyPr/>
          <a:lstStyle/>
          <a:p>
            <a:r>
              <a:rPr lang="en-GB" smtClean="0"/>
              <a:t>Pedigree charts show a record of the family of an individual</a:t>
            </a:r>
          </a:p>
          <a:p>
            <a:r>
              <a:rPr lang="en-GB" smtClean="0"/>
              <a:t>They can be used to study the transmission of a hereditary condition</a:t>
            </a:r>
          </a:p>
          <a:p>
            <a:r>
              <a:rPr lang="en-GB" smtClean="0"/>
              <a:t>They are particularly useful when there are large families and a good family record over several generations.</a:t>
            </a:r>
          </a:p>
        </p:txBody>
      </p:sp>
      <p:sp>
        <p:nvSpPr>
          <p:cNvPr id="61444" name="Text Box 4"/>
          <p:cNvSpPr txBox="1">
            <a:spLocks noChangeArrowheads="1"/>
          </p:cNvSpPr>
          <p:nvPr/>
        </p:nvSpPr>
        <p:spPr bwMode="auto">
          <a:xfrm>
            <a:off x="488950" y="6354763"/>
            <a:ext cx="2171700" cy="274637"/>
          </a:xfrm>
          <a:prstGeom prst="rect">
            <a:avLst/>
          </a:prstGeom>
          <a:noFill/>
          <a:ln w="9525">
            <a:noFill/>
            <a:miter lim="800000"/>
            <a:headEnd/>
            <a:tailEnd/>
          </a:ln>
          <a:effectLst/>
        </p:spPr>
        <p:txBody>
          <a:bodyPr>
            <a:spAutoFit/>
          </a:bodyPr>
          <a:lstStyle/>
          <a:p>
            <a:r>
              <a:rPr lang="en-US" sz="1200">
                <a:latin typeface="Arial" charset="0"/>
              </a:rPr>
              <a:t>© 2007 Paul Billiet </a:t>
            </a:r>
            <a:r>
              <a:rPr lang="en-US" sz="1200">
                <a:latin typeface="Arial" charset="0"/>
                <a:hlinkClick r:id="rId3"/>
              </a:rPr>
              <a:t>ODWS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mtClean="0"/>
              <a:t>Studying human genetics</a:t>
            </a:r>
          </a:p>
        </p:txBody>
      </p:sp>
      <p:sp>
        <p:nvSpPr>
          <p:cNvPr id="63491" name="Rectangle 3" descr="Rectangle: Click to edit Master text styles&#10;Second level&#10;Third level&#10;Fourth level&#10;Fifth level"/>
          <p:cNvSpPr>
            <a:spLocks noGrp="1" noChangeArrowheads="1"/>
          </p:cNvSpPr>
          <p:nvPr>
            <p:ph type="body" idx="1"/>
          </p:nvPr>
        </p:nvSpPr>
        <p:spPr>
          <a:xfrm>
            <a:off x="730250" y="1905000"/>
            <a:ext cx="7804150" cy="4213225"/>
          </a:xfrm>
        </p:spPr>
        <p:txBody>
          <a:bodyPr/>
          <a:lstStyle/>
          <a:p>
            <a:pPr>
              <a:lnSpc>
                <a:spcPct val="90000"/>
              </a:lnSpc>
            </a:pPr>
            <a:r>
              <a:rPr lang="en-GB" smtClean="0"/>
              <a:t>You cannot make humans of different types breed together</a:t>
            </a:r>
          </a:p>
          <a:p>
            <a:pPr>
              <a:lnSpc>
                <a:spcPct val="90000"/>
              </a:lnSpc>
            </a:pPr>
            <a:r>
              <a:rPr lang="en-GB" smtClean="0"/>
              <a:t>Pedigree charts offer an ethical way of studying human genetics </a:t>
            </a:r>
          </a:p>
          <a:p>
            <a:pPr>
              <a:lnSpc>
                <a:spcPct val="90000"/>
              </a:lnSpc>
            </a:pPr>
            <a:r>
              <a:rPr lang="en-GB" smtClean="0"/>
              <a:t>Today genetic engineering has new tools to offer doctors studying genetic diseases </a:t>
            </a:r>
          </a:p>
          <a:p>
            <a:pPr>
              <a:lnSpc>
                <a:spcPct val="90000"/>
              </a:lnSpc>
            </a:pPr>
            <a:r>
              <a:rPr lang="en-GB" smtClean="0"/>
              <a:t>A genetic counsellor will still use pedigree charts to help determine the distribution of a disease in an affected family</a:t>
            </a:r>
          </a:p>
        </p:txBody>
      </p:sp>
      <p:sp>
        <p:nvSpPr>
          <p:cNvPr id="63492" name="Text Box 4"/>
          <p:cNvSpPr txBox="1">
            <a:spLocks noChangeArrowheads="1"/>
          </p:cNvSpPr>
          <p:nvPr/>
        </p:nvSpPr>
        <p:spPr bwMode="auto">
          <a:xfrm>
            <a:off x="488950" y="6354763"/>
            <a:ext cx="2171700" cy="274637"/>
          </a:xfrm>
          <a:prstGeom prst="rect">
            <a:avLst/>
          </a:prstGeom>
          <a:noFill/>
          <a:ln w="9525">
            <a:noFill/>
            <a:miter lim="800000"/>
            <a:headEnd/>
            <a:tailEnd/>
          </a:ln>
          <a:effectLst/>
        </p:spPr>
        <p:txBody>
          <a:bodyPr>
            <a:spAutoFit/>
          </a:bodyPr>
          <a:lstStyle/>
          <a:p>
            <a:r>
              <a:rPr lang="en-US" sz="1200">
                <a:latin typeface="Arial" charset="0"/>
              </a:rPr>
              <a:t>© 2007 Paul Billiet </a:t>
            </a:r>
            <a:r>
              <a:rPr lang="en-US" sz="1200">
                <a:latin typeface="Arial" charset="0"/>
                <a:hlinkClick r:id="rId3"/>
              </a:rPr>
              <a:t>ODWS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mtClean="0"/>
              <a:t>Symbols used in pedigree charts</a:t>
            </a:r>
            <a:r>
              <a:rPr lang="fr-FR" smtClean="0"/>
              <a:t> </a:t>
            </a:r>
            <a:endParaRPr lang="en-GB" smtClean="0"/>
          </a:p>
        </p:txBody>
      </p:sp>
      <p:sp>
        <p:nvSpPr>
          <p:cNvPr id="65539" name="Rectangle 3" descr="Rectangle: Click to edit Master text styles&#10;Second level&#10;Third level&#10;Fourth level&#10;Fifth level"/>
          <p:cNvSpPr>
            <a:spLocks noGrp="1" noChangeArrowheads="1"/>
          </p:cNvSpPr>
          <p:nvPr>
            <p:ph type="body" idx="1"/>
          </p:nvPr>
        </p:nvSpPr>
        <p:spPr>
          <a:xfrm>
            <a:off x="290513" y="1905000"/>
            <a:ext cx="4678362" cy="2730500"/>
          </a:xfrm>
        </p:spPr>
        <p:txBody>
          <a:bodyPr/>
          <a:lstStyle/>
          <a:p>
            <a:pPr marL="892175" indent="-892175">
              <a:lnSpc>
                <a:spcPct val="90000"/>
              </a:lnSpc>
            </a:pPr>
            <a:r>
              <a:rPr lang="en-GB" smtClean="0"/>
              <a:t>	Normal male</a:t>
            </a:r>
          </a:p>
          <a:p>
            <a:pPr marL="892175" indent="-892175">
              <a:lnSpc>
                <a:spcPct val="90000"/>
              </a:lnSpc>
            </a:pPr>
            <a:r>
              <a:rPr lang="en-GB" smtClean="0"/>
              <a:t>	Affected male</a:t>
            </a:r>
            <a:endParaRPr lang="fr-FR" smtClean="0"/>
          </a:p>
          <a:p>
            <a:pPr marL="892175" indent="-892175">
              <a:lnSpc>
                <a:spcPct val="90000"/>
              </a:lnSpc>
            </a:pPr>
            <a:r>
              <a:rPr lang="en-GB" smtClean="0"/>
              <a:t>Normal female</a:t>
            </a:r>
            <a:endParaRPr lang="fr-FR" smtClean="0"/>
          </a:p>
          <a:p>
            <a:pPr marL="892175" indent="-892175">
              <a:lnSpc>
                <a:spcPct val="90000"/>
              </a:lnSpc>
            </a:pPr>
            <a:r>
              <a:rPr lang="en-GB" smtClean="0"/>
              <a:t>	Affected female</a:t>
            </a:r>
            <a:endParaRPr lang="fr-FR" smtClean="0"/>
          </a:p>
          <a:p>
            <a:pPr marL="892175" indent="-892175">
              <a:lnSpc>
                <a:spcPct val="90000"/>
              </a:lnSpc>
            </a:pPr>
            <a:r>
              <a:rPr lang="en-GB" smtClean="0"/>
              <a:t>        Marriage</a:t>
            </a:r>
          </a:p>
        </p:txBody>
      </p:sp>
      <p:grpSp>
        <p:nvGrpSpPr>
          <p:cNvPr id="65540" name="Group 4"/>
          <p:cNvGrpSpPr>
            <a:grpSpLocks/>
          </p:cNvGrpSpPr>
          <p:nvPr/>
        </p:nvGrpSpPr>
        <p:grpSpPr bwMode="auto">
          <a:xfrm>
            <a:off x="4273550" y="1628775"/>
            <a:ext cx="4546600" cy="3689350"/>
            <a:chOff x="5794" y="5749"/>
            <a:chExt cx="4571" cy="3559"/>
          </a:xfrm>
        </p:grpSpPr>
        <p:grpSp>
          <p:nvGrpSpPr>
            <p:cNvPr id="65541" name="Group 5"/>
            <p:cNvGrpSpPr>
              <a:grpSpLocks/>
            </p:cNvGrpSpPr>
            <p:nvPr/>
          </p:nvGrpSpPr>
          <p:grpSpPr bwMode="auto">
            <a:xfrm>
              <a:off x="6713" y="7132"/>
              <a:ext cx="2559" cy="1338"/>
              <a:chOff x="6696" y="7132"/>
              <a:chExt cx="2559" cy="1338"/>
            </a:xfrm>
          </p:grpSpPr>
          <p:sp>
            <p:nvSpPr>
              <p:cNvPr id="65542" name="Line 6"/>
              <p:cNvSpPr>
                <a:spLocks noChangeShapeType="1"/>
              </p:cNvSpPr>
              <p:nvPr/>
            </p:nvSpPr>
            <p:spPr bwMode="auto">
              <a:xfrm>
                <a:off x="7779" y="7279"/>
                <a:ext cx="402" cy="0"/>
              </a:xfrm>
              <a:prstGeom prst="line">
                <a:avLst/>
              </a:prstGeom>
              <a:noFill/>
              <a:ln w="28575">
                <a:solidFill>
                  <a:srgbClr val="000000"/>
                </a:solidFill>
                <a:round/>
                <a:headEnd/>
                <a:tailEnd/>
              </a:ln>
            </p:spPr>
            <p:txBody>
              <a:bodyPr/>
              <a:lstStyle/>
              <a:p>
                <a:endParaRPr lang="en-US"/>
              </a:p>
            </p:txBody>
          </p:sp>
          <p:sp>
            <p:nvSpPr>
              <p:cNvPr id="65543" name="Line 7"/>
              <p:cNvSpPr>
                <a:spLocks noChangeShapeType="1"/>
              </p:cNvSpPr>
              <p:nvPr/>
            </p:nvSpPr>
            <p:spPr bwMode="auto">
              <a:xfrm>
                <a:off x="6852" y="7759"/>
                <a:ext cx="2278" cy="0"/>
              </a:xfrm>
              <a:prstGeom prst="line">
                <a:avLst/>
              </a:prstGeom>
              <a:noFill/>
              <a:ln w="28575">
                <a:solidFill>
                  <a:srgbClr val="000000"/>
                </a:solidFill>
                <a:round/>
                <a:headEnd/>
                <a:tailEnd/>
              </a:ln>
            </p:spPr>
            <p:txBody>
              <a:bodyPr/>
              <a:lstStyle/>
              <a:p>
                <a:endParaRPr lang="en-US"/>
              </a:p>
            </p:txBody>
          </p:sp>
          <p:sp>
            <p:nvSpPr>
              <p:cNvPr id="65544" name="Line 8"/>
              <p:cNvSpPr>
                <a:spLocks noChangeShapeType="1"/>
              </p:cNvSpPr>
              <p:nvPr/>
            </p:nvSpPr>
            <p:spPr bwMode="auto">
              <a:xfrm>
                <a:off x="7991" y="7290"/>
                <a:ext cx="0" cy="469"/>
              </a:xfrm>
              <a:prstGeom prst="line">
                <a:avLst/>
              </a:prstGeom>
              <a:noFill/>
              <a:ln w="28575">
                <a:solidFill>
                  <a:srgbClr val="000000"/>
                </a:solidFill>
                <a:round/>
                <a:headEnd/>
                <a:tailEnd/>
              </a:ln>
            </p:spPr>
            <p:txBody>
              <a:bodyPr/>
              <a:lstStyle/>
              <a:p>
                <a:endParaRPr lang="en-US"/>
              </a:p>
            </p:txBody>
          </p:sp>
          <p:sp>
            <p:nvSpPr>
              <p:cNvPr id="65545" name="Line 9"/>
              <p:cNvSpPr>
                <a:spLocks noChangeShapeType="1"/>
              </p:cNvSpPr>
              <p:nvPr/>
            </p:nvSpPr>
            <p:spPr bwMode="auto">
              <a:xfrm>
                <a:off x="6841" y="7747"/>
                <a:ext cx="0" cy="469"/>
              </a:xfrm>
              <a:prstGeom prst="line">
                <a:avLst/>
              </a:prstGeom>
              <a:noFill/>
              <a:ln w="28575">
                <a:solidFill>
                  <a:srgbClr val="000000"/>
                </a:solidFill>
                <a:round/>
                <a:headEnd/>
                <a:tailEnd/>
              </a:ln>
            </p:spPr>
            <p:txBody>
              <a:bodyPr/>
              <a:lstStyle/>
              <a:p>
                <a:endParaRPr lang="en-US"/>
              </a:p>
            </p:txBody>
          </p:sp>
          <p:sp>
            <p:nvSpPr>
              <p:cNvPr id="65546" name="Line 10"/>
              <p:cNvSpPr>
                <a:spLocks noChangeShapeType="1"/>
              </p:cNvSpPr>
              <p:nvPr/>
            </p:nvSpPr>
            <p:spPr bwMode="auto">
              <a:xfrm>
                <a:off x="7434" y="7770"/>
                <a:ext cx="0" cy="469"/>
              </a:xfrm>
              <a:prstGeom prst="line">
                <a:avLst/>
              </a:prstGeom>
              <a:noFill/>
              <a:ln w="28575">
                <a:solidFill>
                  <a:srgbClr val="000000"/>
                </a:solidFill>
                <a:round/>
                <a:headEnd/>
                <a:tailEnd/>
              </a:ln>
            </p:spPr>
            <p:txBody>
              <a:bodyPr/>
              <a:lstStyle/>
              <a:p>
                <a:endParaRPr lang="en-US"/>
              </a:p>
            </p:txBody>
          </p:sp>
          <p:sp>
            <p:nvSpPr>
              <p:cNvPr id="65547" name="Line 11"/>
              <p:cNvSpPr>
                <a:spLocks noChangeShapeType="1"/>
              </p:cNvSpPr>
              <p:nvPr/>
            </p:nvSpPr>
            <p:spPr bwMode="auto">
              <a:xfrm>
                <a:off x="7992" y="7759"/>
                <a:ext cx="0" cy="469"/>
              </a:xfrm>
              <a:prstGeom prst="line">
                <a:avLst/>
              </a:prstGeom>
              <a:noFill/>
              <a:ln w="28575">
                <a:solidFill>
                  <a:srgbClr val="000000"/>
                </a:solidFill>
                <a:round/>
                <a:headEnd/>
                <a:tailEnd/>
              </a:ln>
            </p:spPr>
            <p:txBody>
              <a:bodyPr/>
              <a:lstStyle/>
              <a:p>
                <a:endParaRPr lang="en-US"/>
              </a:p>
            </p:txBody>
          </p:sp>
          <p:sp>
            <p:nvSpPr>
              <p:cNvPr id="65548" name="Line 12"/>
              <p:cNvSpPr>
                <a:spLocks noChangeShapeType="1"/>
              </p:cNvSpPr>
              <p:nvPr/>
            </p:nvSpPr>
            <p:spPr bwMode="auto">
              <a:xfrm>
                <a:off x="8551" y="7765"/>
                <a:ext cx="0" cy="469"/>
              </a:xfrm>
              <a:prstGeom prst="line">
                <a:avLst/>
              </a:prstGeom>
              <a:noFill/>
              <a:ln w="28575">
                <a:solidFill>
                  <a:srgbClr val="000000"/>
                </a:solidFill>
                <a:round/>
                <a:headEnd/>
                <a:tailEnd/>
              </a:ln>
            </p:spPr>
            <p:txBody>
              <a:bodyPr/>
              <a:lstStyle/>
              <a:p>
                <a:endParaRPr lang="en-US"/>
              </a:p>
            </p:txBody>
          </p:sp>
          <p:sp>
            <p:nvSpPr>
              <p:cNvPr id="65549" name="Line 13"/>
              <p:cNvSpPr>
                <a:spLocks noChangeShapeType="1"/>
              </p:cNvSpPr>
              <p:nvPr/>
            </p:nvSpPr>
            <p:spPr bwMode="auto">
              <a:xfrm>
                <a:off x="9108" y="7770"/>
                <a:ext cx="0" cy="469"/>
              </a:xfrm>
              <a:prstGeom prst="line">
                <a:avLst/>
              </a:prstGeom>
              <a:noFill/>
              <a:ln w="28575">
                <a:solidFill>
                  <a:srgbClr val="000000"/>
                </a:solidFill>
                <a:round/>
                <a:headEnd/>
                <a:tailEnd/>
              </a:ln>
            </p:spPr>
            <p:txBody>
              <a:bodyPr/>
              <a:lstStyle/>
              <a:p>
                <a:endParaRPr lang="en-US"/>
              </a:p>
            </p:txBody>
          </p:sp>
          <p:sp>
            <p:nvSpPr>
              <p:cNvPr id="65550" name="Oval 14"/>
              <p:cNvSpPr>
                <a:spLocks noChangeArrowheads="1"/>
              </p:cNvSpPr>
              <p:nvPr/>
            </p:nvSpPr>
            <p:spPr bwMode="auto">
              <a:xfrm>
                <a:off x="8953" y="8147"/>
                <a:ext cx="302" cy="284"/>
              </a:xfrm>
              <a:prstGeom prst="ellipse">
                <a:avLst/>
              </a:prstGeom>
              <a:solidFill>
                <a:srgbClr val="FFFFFF"/>
              </a:solidFill>
              <a:ln w="28575">
                <a:solidFill>
                  <a:srgbClr val="000000"/>
                </a:solidFill>
                <a:round/>
                <a:headEnd/>
                <a:tailEnd/>
              </a:ln>
            </p:spPr>
            <p:txBody>
              <a:bodyPr/>
              <a:lstStyle/>
              <a:p>
                <a:endParaRPr lang="en-US"/>
              </a:p>
            </p:txBody>
          </p:sp>
          <p:sp>
            <p:nvSpPr>
              <p:cNvPr id="65551" name="Oval 15"/>
              <p:cNvSpPr>
                <a:spLocks noChangeArrowheads="1"/>
              </p:cNvSpPr>
              <p:nvPr/>
            </p:nvSpPr>
            <p:spPr bwMode="auto">
              <a:xfrm>
                <a:off x="6696" y="8170"/>
                <a:ext cx="302" cy="284"/>
              </a:xfrm>
              <a:prstGeom prst="ellipse">
                <a:avLst/>
              </a:prstGeom>
              <a:solidFill>
                <a:srgbClr val="FFFFFF"/>
              </a:solidFill>
              <a:ln w="28575">
                <a:solidFill>
                  <a:srgbClr val="000000"/>
                </a:solidFill>
                <a:round/>
                <a:headEnd/>
                <a:tailEnd/>
              </a:ln>
            </p:spPr>
            <p:txBody>
              <a:bodyPr/>
              <a:lstStyle/>
              <a:p>
                <a:endParaRPr lang="en-US"/>
              </a:p>
            </p:txBody>
          </p:sp>
          <p:sp>
            <p:nvSpPr>
              <p:cNvPr id="65552" name="Rectangle 16"/>
              <p:cNvSpPr>
                <a:spLocks noChangeArrowheads="1"/>
              </p:cNvSpPr>
              <p:nvPr/>
            </p:nvSpPr>
            <p:spPr bwMode="auto">
              <a:xfrm>
                <a:off x="7834" y="8152"/>
                <a:ext cx="302" cy="318"/>
              </a:xfrm>
              <a:prstGeom prst="rect">
                <a:avLst/>
              </a:prstGeom>
              <a:solidFill>
                <a:srgbClr val="000000"/>
              </a:solidFill>
              <a:ln w="28575">
                <a:solidFill>
                  <a:srgbClr val="000000"/>
                </a:solidFill>
                <a:miter lim="800000"/>
                <a:headEnd/>
                <a:tailEnd/>
              </a:ln>
            </p:spPr>
            <p:txBody>
              <a:bodyPr/>
              <a:lstStyle/>
              <a:p>
                <a:endParaRPr lang="en-US"/>
              </a:p>
            </p:txBody>
          </p:sp>
          <p:sp>
            <p:nvSpPr>
              <p:cNvPr id="65553" name="Rectangle 17"/>
              <p:cNvSpPr>
                <a:spLocks noChangeArrowheads="1"/>
              </p:cNvSpPr>
              <p:nvPr/>
            </p:nvSpPr>
            <p:spPr bwMode="auto">
              <a:xfrm>
                <a:off x="8400" y="8147"/>
                <a:ext cx="302" cy="318"/>
              </a:xfrm>
              <a:prstGeom prst="rect">
                <a:avLst/>
              </a:prstGeom>
              <a:solidFill>
                <a:srgbClr val="FFFFFF"/>
              </a:solidFill>
              <a:ln w="28575">
                <a:solidFill>
                  <a:srgbClr val="000000"/>
                </a:solidFill>
                <a:miter lim="800000"/>
                <a:headEnd/>
                <a:tailEnd/>
              </a:ln>
            </p:spPr>
            <p:txBody>
              <a:bodyPr/>
              <a:lstStyle/>
              <a:p>
                <a:endParaRPr lang="en-US"/>
              </a:p>
            </p:txBody>
          </p:sp>
          <p:sp>
            <p:nvSpPr>
              <p:cNvPr id="65554" name="Rectangle 18"/>
              <p:cNvSpPr>
                <a:spLocks noChangeArrowheads="1"/>
              </p:cNvSpPr>
              <p:nvPr/>
            </p:nvSpPr>
            <p:spPr bwMode="auto">
              <a:xfrm>
                <a:off x="7262" y="8148"/>
                <a:ext cx="302" cy="318"/>
              </a:xfrm>
              <a:prstGeom prst="rect">
                <a:avLst/>
              </a:prstGeom>
              <a:solidFill>
                <a:srgbClr val="FFFFFF"/>
              </a:solidFill>
              <a:ln w="28575">
                <a:solidFill>
                  <a:srgbClr val="000000"/>
                </a:solidFill>
                <a:miter lim="800000"/>
                <a:headEnd/>
                <a:tailEnd/>
              </a:ln>
            </p:spPr>
            <p:txBody>
              <a:bodyPr/>
              <a:lstStyle/>
              <a:p>
                <a:endParaRPr lang="en-US"/>
              </a:p>
            </p:txBody>
          </p:sp>
          <p:sp>
            <p:nvSpPr>
              <p:cNvPr id="65555" name="Rectangle 19"/>
              <p:cNvSpPr>
                <a:spLocks noChangeArrowheads="1"/>
              </p:cNvSpPr>
              <p:nvPr/>
            </p:nvSpPr>
            <p:spPr bwMode="auto">
              <a:xfrm>
                <a:off x="7482" y="7132"/>
                <a:ext cx="302" cy="318"/>
              </a:xfrm>
              <a:prstGeom prst="rect">
                <a:avLst/>
              </a:prstGeom>
              <a:solidFill>
                <a:srgbClr val="FFFFFF"/>
              </a:solidFill>
              <a:ln w="28575">
                <a:solidFill>
                  <a:srgbClr val="000000"/>
                </a:solidFill>
                <a:miter lim="800000"/>
                <a:headEnd/>
                <a:tailEnd/>
              </a:ln>
            </p:spPr>
            <p:txBody>
              <a:bodyPr/>
              <a:lstStyle/>
              <a:p>
                <a:endParaRPr lang="en-US"/>
              </a:p>
            </p:txBody>
          </p:sp>
          <p:sp>
            <p:nvSpPr>
              <p:cNvPr id="65556" name="Oval 20"/>
              <p:cNvSpPr>
                <a:spLocks noChangeArrowheads="1"/>
              </p:cNvSpPr>
              <p:nvPr/>
            </p:nvSpPr>
            <p:spPr bwMode="auto">
              <a:xfrm>
                <a:off x="8170" y="7148"/>
                <a:ext cx="302" cy="284"/>
              </a:xfrm>
              <a:prstGeom prst="ellipse">
                <a:avLst/>
              </a:prstGeom>
              <a:solidFill>
                <a:srgbClr val="FFFFFF"/>
              </a:solidFill>
              <a:ln w="28575">
                <a:solidFill>
                  <a:srgbClr val="000000"/>
                </a:solidFill>
                <a:round/>
                <a:headEnd/>
                <a:tailEnd/>
              </a:ln>
            </p:spPr>
            <p:txBody>
              <a:bodyPr/>
              <a:lstStyle/>
              <a:p>
                <a:endParaRPr lang="en-US"/>
              </a:p>
            </p:txBody>
          </p:sp>
        </p:grpSp>
        <p:sp>
          <p:nvSpPr>
            <p:cNvPr id="65557" name="Text Box 21"/>
            <p:cNvSpPr txBox="1">
              <a:spLocks noChangeArrowheads="1"/>
            </p:cNvSpPr>
            <p:nvPr/>
          </p:nvSpPr>
          <p:spPr bwMode="auto">
            <a:xfrm>
              <a:off x="5794" y="5749"/>
              <a:ext cx="4571" cy="1189"/>
            </a:xfrm>
            <a:prstGeom prst="rect">
              <a:avLst/>
            </a:prstGeom>
            <a:solidFill>
              <a:srgbClr val="FFFFFF"/>
            </a:solidFill>
            <a:ln w="28575">
              <a:solidFill>
                <a:srgbClr val="000000"/>
              </a:solidFill>
              <a:miter lim="800000"/>
              <a:headEnd/>
              <a:tailEnd/>
            </a:ln>
          </p:spPr>
          <p:txBody>
            <a:bodyPr/>
            <a:lstStyle/>
            <a:p>
              <a:r>
                <a:rPr lang="fr-FR" sz="2000">
                  <a:solidFill>
                    <a:schemeClr val="bg2"/>
                  </a:solidFill>
                  <a:latin typeface="Arial Unicode MS" pitchFamily="34" charset="-128"/>
                </a:rPr>
                <a:t>A marriage with five children, two daughters and three sons. The eldest son is affected by the condition.</a:t>
              </a:r>
              <a:endParaRPr lang="en-GB" sz="2000">
                <a:solidFill>
                  <a:schemeClr val="bg2"/>
                </a:solidFill>
                <a:latin typeface="Arial Unicode MS" pitchFamily="34" charset="-128"/>
              </a:endParaRPr>
            </a:p>
          </p:txBody>
        </p:sp>
        <p:sp>
          <p:nvSpPr>
            <p:cNvPr id="65558" name="Text Box 22"/>
            <p:cNvSpPr txBox="1">
              <a:spLocks noChangeArrowheads="1"/>
            </p:cNvSpPr>
            <p:nvPr/>
          </p:nvSpPr>
          <p:spPr bwMode="auto">
            <a:xfrm>
              <a:off x="6235" y="8756"/>
              <a:ext cx="3868" cy="552"/>
            </a:xfrm>
            <a:prstGeom prst="rect">
              <a:avLst/>
            </a:prstGeom>
            <a:solidFill>
              <a:srgbClr val="FFFFFF"/>
            </a:solidFill>
            <a:ln w="28575">
              <a:solidFill>
                <a:srgbClr val="000000"/>
              </a:solidFill>
              <a:miter lim="800000"/>
              <a:headEnd/>
              <a:tailEnd/>
            </a:ln>
          </p:spPr>
          <p:txBody>
            <a:bodyPr/>
            <a:lstStyle/>
            <a:p>
              <a:pPr algn="ctr"/>
              <a:r>
                <a:rPr lang="fr-FR" sz="2000">
                  <a:solidFill>
                    <a:schemeClr val="bg2"/>
                  </a:solidFill>
                  <a:latin typeface="Arial Unicode MS" pitchFamily="34" charset="-128"/>
                </a:rPr>
                <a:t>Eldest child </a:t>
              </a:r>
              <a:r>
                <a:rPr lang="fr-FR" sz="2000">
                  <a:solidFill>
                    <a:schemeClr val="bg2"/>
                  </a:solidFill>
                  <a:latin typeface="Arial Unicode MS" pitchFamily="34" charset="-128"/>
                  <a:sym typeface="Symbol" pitchFamily="18" charset="2"/>
                </a:rPr>
                <a:t></a:t>
              </a:r>
              <a:r>
                <a:rPr lang="fr-FR" sz="2000">
                  <a:solidFill>
                    <a:schemeClr val="bg2"/>
                  </a:solidFill>
                  <a:latin typeface="Arial Unicode MS" pitchFamily="34" charset="-128"/>
                </a:rPr>
                <a:t> Youngest child</a:t>
              </a:r>
              <a:endParaRPr lang="en-GB" sz="2000">
                <a:solidFill>
                  <a:schemeClr val="bg2"/>
                </a:solidFill>
                <a:latin typeface="Arial Unicode MS" pitchFamily="34" charset="-128"/>
              </a:endParaRPr>
            </a:p>
          </p:txBody>
        </p:sp>
      </p:grpSp>
      <p:grpSp>
        <p:nvGrpSpPr>
          <p:cNvPr id="65559" name="Group 23"/>
          <p:cNvGrpSpPr>
            <a:grpSpLocks/>
          </p:cNvGrpSpPr>
          <p:nvPr/>
        </p:nvGrpSpPr>
        <p:grpSpPr bwMode="auto">
          <a:xfrm>
            <a:off x="836613" y="1974850"/>
            <a:ext cx="1004887" cy="2405063"/>
            <a:chOff x="527" y="1244"/>
            <a:chExt cx="633" cy="1515"/>
          </a:xfrm>
        </p:grpSpPr>
        <p:sp>
          <p:nvSpPr>
            <p:cNvPr id="65560" name="Rectangle 24"/>
            <p:cNvSpPr>
              <a:spLocks noChangeArrowheads="1"/>
            </p:cNvSpPr>
            <p:nvPr/>
          </p:nvSpPr>
          <p:spPr bwMode="auto">
            <a:xfrm>
              <a:off x="534" y="1244"/>
              <a:ext cx="227" cy="227"/>
            </a:xfrm>
            <a:prstGeom prst="rect">
              <a:avLst/>
            </a:prstGeom>
            <a:solidFill>
              <a:srgbClr val="FFFFFF"/>
            </a:solidFill>
            <a:ln w="28575">
              <a:solidFill>
                <a:schemeClr val="tx2"/>
              </a:solidFill>
              <a:miter lim="800000"/>
              <a:headEnd/>
              <a:tailEnd/>
            </a:ln>
            <a:effectLst/>
          </p:spPr>
          <p:txBody>
            <a:bodyPr wrap="none" anchor="ctr"/>
            <a:lstStyle/>
            <a:p>
              <a:endParaRPr lang="en-US"/>
            </a:p>
          </p:txBody>
        </p:sp>
        <p:sp>
          <p:nvSpPr>
            <p:cNvPr id="65561" name="Rectangle 25"/>
            <p:cNvSpPr>
              <a:spLocks noChangeArrowheads="1"/>
            </p:cNvSpPr>
            <p:nvPr/>
          </p:nvSpPr>
          <p:spPr bwMode="auto">
            <a:xfrm>
              <a:off x="532" y="1567"/>
              <a:ext cx="227" cy="227"/>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65562" name="Oval 26"/>
            <p:cNvSpPr>
              <a:spLocks noChangeArrowheads="1"/>
            </p:cNvSpPr>
            <p:nvPr/>
          </p:nvSpPr>
          <p:spPr bwMode="auto">
            <a:xfrm>
              <a:off x="527" y="1902"/>
              <a:ext cx="227" cy="227"/>
            </a:xfrm>
            <a:prstGeom prst="ellipse">
              <a:avLst/>
            </a:prstGeom>
            <a:solidFill>
              <a:srgbClr val="FFFFFF"/>
            </a:solidFill>
            <a:ln w="28575">
              <a:solidFill>
                <a:schemeClr val="tx2"/>
              </a:solidFill>
              <a:round/>
              <a:headEnd/>
              <a:tailEnd/>
            </a:ln>
            <a:effectLst/>
          </p:spPr>
          <p:txBody>
            <a:bodyPr wrap="none" anchor="ctr"/>
            <a:lstStyle/>
            <a:p>
              <a:endParaRPr lang="en-US"/>
            </a:p>
          </p:txBody>
        </p:sp>
        <p:sp>
          <p:nvSpPr>
            <p:cNvPr id="65563" name="Oval 27"/>
            <p:cNvSpPr>
              <a:spLocks noChangeArrowheads="1"/>
            </p:cNvSpPr>
            <p:nvPr/>
          </p:nvSpPr>
          <p:spPr bwMode="auto">
            <a:xfrm>
              <a:off x="537" y="2220"/>
              <a:ext cx="227" cy="227"/>
            </a:xfrm>
            <a:prstGeom prst="ellipse">
              <a:avLst/>
            </a:prstGeom>
            <a:solidFill>
              <a:schemeClr val="bg2"/>
            </a:solidFill>
            <a:ln w="9525">
              <a:solidFill>
                <a:schemeClr val="tx1"/>
              </a:solidFill>
              <a:round/>
              <a:headEnd/>
              <a:tailEnd/>
            </a:ln>
            <a:effectLst/>
          </p:spPr>
          <p:txBody>
            <a:bodyPr wrap="none" anchor="ctr"/>
            <a:lstStyle/>
            <a:p>
              <a:endParaRPr lang="en-US"/>
            </a:p>
          </p:txBody>
        </p:sp>
        <p:grpSp>
          <p:nvGrpSpPr>
            <p:cNvPr id="65564" name="Group 28"/>
            <p:cNvGrpSpPr>
              <a:grpSpLocks/>
            </p:cNvGrpSpPr>
            <p:nvPr/>
          </p:nvGrpSpPr>
          <p:grpSpPr bwMode="auto">
            <a:xfrm>
              <a:off x="538" y="2531"/>
              <a:ext cx="622" cy="228"/>
              <a:chOff x="899" y="2849"/>
              <a:chExt cx="817" cy="290"/>
            </a:xfrm>
          </p:grpSpPr>
          <p:sp>
            <p:nvSpPr>
              <p:cNvPr id="65565" name="Line 29"/>
              <p:cNvSpPr>
                <a:spLocks noChangeShapeType="1"/>
              </p:cNvSpPr>
              <p:nvPr/>
            </p:nvSpPr>
            <p:spPr bwMode="auto">
              <a:xfrm>
                <a:off x="1138" y="2991"/>
                <a:ext cx="361" cy="0"/>
              </a:xfrm>
              <a:prstGeom prst="line">
                <a:avLst/>
              </a:prstGeom>
              <a:noFill/>
              <a:ln w="28575">
                <a:solidFill>
                  <a:schemeClr val="tx2"/>
                </a:solidFill>
                <a:round/>
                <a:headEnd/>
                <a:tailEnd/>
              </a:ln>
              <a:effectLst/>
            </p:spPr>
            <p:txBody>
              <a:bodyPr/>
              <a:lstStyle/>
              <a:p>
                <a:endParaRPr lang="en-US"/>
              </a:p>
            </p:txBody>
          </p:sp>
          <p:sp>
            <p:nvSpPr>
              <p:cNvPr id="65566" name="Oval 30"/>
              <p:cNvSpPr>
                <a:spLocks noChangeArrowheads="1"/>
              </p:cNvSpPr>
              <p:nvPr/>
            </p:nvSpPr>
            <p:spPr bwMode="auto">
              <a:xfrm>
                <a:off x="899" y="2849"/>
                <a:ext cx="292" cy="285"/>
              </a:xfrm>
              <a:prstGeom prst="ellipse">
                <a:avLst/>
              </a:prstGeom>
              <a:solidFill>
                <a:srgbClr val="FFFFFF"/>
              </a:solidFill>
              <a:ln w="28575">
                <a:solidFill>
                  <a:schemeClr val="tx2"/>
                </a:solidFill>
                <a:round/>
                <a:headEnd/>
                <a:tailEnd/>
              </a:ln>
              <a:effectLst/>
            </p:spPr>
            <p:txBody>
              <a:bodyPr wrap="none" anchor="ctr"/>
              <a:lstStyle/>
              <a:p>
                <a:endParaRPr lang="en-US"/>
              </a:p>
            </p:txBody>
          </p:sp>
          <p:sp>
            <p:nvSpPr>
              <p:cNvPr id="65567" name="Rectangle 31"/>
              <p:cNvSpPr>
                <a:spLocks noChangeArrowheads="1"/>
              </p:cNvSpPr>
              <p:nvPr/>
            </p:nvSpPr>
            <p:spPr bwMode="auto">
              <a:xfrm>
                <a:off x="1438" y="2854"/>
                <a:ext cx="278" cy="285"/>
              </a:xfrm>
              <a:prstGeom prst="rect">
                <a:avLst/>
              </a:prstGeom>
              <a:solidFill>
                <a:srgbClr val="FFFFFF"/>
              </a:solidFill>
              <a:ln w="28575">
                <a:solidFill>
                  <a:schemeClr val="tx2"/>
                </a:solidFill>
                <a:miter lim="800000"/>
                <a:headEnd/>
                <a:tailEnd/>
              </a:ln>
              <a:effectLst/>
            </p:spPr>
            <p:txBody>
              <a:bodyPr wrap="none" anchor="ctr"/>
              <a:lstStyle/>
              <a:p>
                <a:endParaRPr lang="en-US"/>
              </a:p>
            </p:txBody>
          </p:sp>
        </p:grpSp>
      </p:grpSp>
      <p:sp>
        <p:nvSpPr>
          <p:cNvPr id="65568" name="Text Box 32"/>
          <p:cNvSpPr txBox="1">
            <a:spLocks noChangeArrowheads="1"/>
          </p:cNvSpPr>
          <p:nvPr/>
        </p:nvSpPr>
        <p:spPr bwMode="auto">
          <a:xfrm>
            <a:off x="488950" y="6354763"/>
            <a:ext cx="2171700" cy="274637"/>
          </a:xfrm>
          <a:prstGeom prst="rect">
            <a:avLst/>
          </a:prstGeom>
          <a:noFill/>
          <a:ln w="9525">
            <a:noFill/>
            <a:miter lim="800000"/>
            <a:headEnd/>
            <a:tailEnd/>
          </a:ln>
          <a:effectLst/>
        </p:spPr>
        <p:txBody>
          <a:bodyPr>
            <a:spAutoFit/>
          </a:bodyPr>
          <a:lstStyle/>
          <a:p>
            <a:r>
              <a:rPr lang="en-US" sz="1200">
                <a:latin typeface="Arial" charset="0"/>
              </a:rPr>
              <a:t>© 2007 Paul Billiet </a:t>
            </a:r>
            <a:r>
              <a:rPr lang="en-US" sz="1200">
                <a:latin typeface="Arial" charset="0"/>
                <a:hlinkClick r:id="rId3"/>
              </a:rPr>
              <a:t>ODWS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algn="ctr" eaLnBrk="1" hangingPunct="1"/>
            <a:r>
              <a:rPr lang="en-US" b="1" smtClean="0">
                <a:solidFill>
                  <a:srgbClr val="FFFF66"/>
                </a:solidFill>
                <a:latin typeface="Arial" charset="0"/>
                <a:cs typeface="Times New Roman" pitchFamily="18" charset="0"/>
              </a:rPr>
              <a:t>Gregor Johann Mendel</a:t>
            </a:r>
            <a:br>
              <a:rPr lang="en-US" b="1" smtClean="0">
                <a:solidFill>
                  <a:srgbClr val="FFFF66"/>
                </a:solidFill>
                <a:latin typeface="Arial" charset="0"/>
                <a:cs typeface="Times New Roman" pitchFamily="18" charset="0"/>
              </a:rPr>
            </a:br>
            <a:r>
              <a:rPr lang="en-US" sz="3600" b="1" smtClean="0">
                <a:solidFill>
                  <a:srgbClr val="FFFF66"/>
                </a:solidFill>
                <a:latin typeface="Arial" charset="0"/>
                <a:cs typeface="Times New Roman" pitchFamily="18" charset="0"/>
              </a:rPr>
              <a:t>“Father of Genetics”</a:t>
            </a:r>
          </a:p>
        </p:txBody>
      </p:sp>
      <p:sp>
        <p:nvSpPr>
          <p:cNvPr id="20482" name="Rectangle 3" descr="Rectangle: Click to edit Master text styles&#10;Second level&#10;Third level&#10;Fourth level&#10;Fifth level"/>
          <p:cNvSpPr>
            <a:spLocks noGrp="1" noChangeArrowheads="1"/>
          </p:cNvSpPr>
          <p:nvPr>
            <p:ph type="body" sz="half" idx="1"/>
          </p:nvPr>
        </p:nvSpPr>
        <p:spPr>
          <a:xfrm>
            <a:off x="685800" y="1981200"/>
            <a:ext cx="3810000" cy="4572000"/>
          </a:xfrm>
        </p:spPr>
        <p:txBody>
          <a:bodyPr/>
          <a:lstStyle/>
          <a:p>
            <a:pPr eaLnBrk="1" hangingPunct="1">
              <a:buFontTx/>
              <a:buChar char="•"/>
            </a:pPr>
            <a:r>
              <a:rPr lang="en-US" smtClean="0">
                <a:latin typeface="Times New Roman" pitchFamily="18" charset="0"/>
              </a:rPr>
              <a:t>1822- 1884</a:t>
            </a:r>
          </a:p>
          <a:p>
            <a:pPr eaLnBrk="1" hangingPunct="1">
              <a:buFontTx/>
              <a:buChar char="•"/>
            </a:pPr>
            <a:endParaRPr lang="en-US" smtClean="0">
              <a:latin typeface="Times New Roman" pitchFamily="18" charset="0"/>
            </a:endParaRPr>
          </a:p>
          <a:p>
            <a:pPr eaLnBrk="1" hangingPunct="1">
              <a:buFontTx/>
              <a:buChar char="•"/>
            </a:pPr>
            <a:r>
              <a:rPr lang="en-US" smtClean="0">
                <a:latin typeface="Times New Roman" pitchFamily="18" charset="0"/>
              </a:rPr>
              <a:t>Austrian monk</a:t>
            </a:r>
          </a:p>
          <a:p>
            <a:pPr eaLnBrk="1" hangingPunct="1">
              <a:buFontTx/>
              <a:buChar char="•"/>
            </a:pPr>
            <a:endParaRPr lang="en-US" smtClean="0">
              <a:latin typeface="Times New Roman" pitchFamily="18" charset="0"/>
            </a:endParaRPr>
          </a:p>
          <a:p>
            <a:pPr eaLnBrk="1" hangingPunct="1">
              <a:buFontTx/>
              <a:buChar char="•"/>
            </a:pPr>
            <a:r>
              <a:rPr lang="en-US" smtClean="0">
                <a:latin typeface="Times New Roman" pitchFamily="18" charset="0"/>
              </a:rPr>
              <a:t>Experimented with pea plants</a:t>
            </a:r>
          </a:p>
          <a:p>
            <a:pPr eaLnBrk="1" hangingPunct="1">
              <a:buFontTx/>
              <a:buChar char="•"/>
            </a:pPr>
            <a:endParaRPr lang="en-US" smtClean="0">
              <a:latin typeface="Times New Roman" pitchFamily="18" charset="0"/>
            </a:endParaRPr>
          </a:p>
          <a:p>
            <a:pPr eaLnBrk="1" hangingPunct="1">
              <a:buFontTx/>
              <a:buChar char="•"/>
            </a:pPr>
            <a:r>
              <a:rPr lang="en-US" smtClean="0">
                <a:latin typeface="Times New Roman" pitchFamily="18" charset="0"/>
              </a:rPr>
              <a:t>Trained in math and science</a:t>
            </a:r>
          </a:p>
        </p:txBody>
      </p:sp>
      <p:pic>
        <p:nvPicPr>
          <p:cNvPr id="20483" name="Picture 5" descr="mendel"/>
          <p:cNvPicPr>
            <a:picLocks noChangeAspect="1" noChangeArrowheads="1"/>
          </p:cNvPicPr>
          <p:nvPr>
            <p:ph type="body" sz="half" idx="2"/>
          </p:nvPr>
        </p:nvPicPr>
        <p:blipFill>
          <a:blip r:embed="rId3"/>
          <a:srcRect/>
          <a:stretch>
            <a:fillRect/>
          </a:stretch>
        </p:blipFill>
        <p:spPr>
          <a:xfrm>
            <a:off x="5029200" y="1905000"/>
            <a:ext cx="3373438" cy="4495800"/>
          </a:xfrm>
          <a:ln w="25400">
            <a:solidFill>
              <a:schemeClr val="bg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smtClean="0"/>
              <a:t>Organising the pedigree chart</a:t>
            </a:r>
            <a:r>
              <a:rPr lang="fr-FR" smtClean="0"/>
              <a:t> </a:t>
            </a:r>
            <a:endParaRPr lang="en-GB" smtClean="0"/>
          </a:p>
        </p:txBody>
      </p:sp>
      <p:sp>
        <p:nvSpPr>
          <p:cNvPr id="67587" name="Rectangle 3" descr="Rectangle: Click to edit Master text styles&#10;Second level&#10;Third level&#10;Fourth level&#10;Fifth level"/>
          <p:cNvSpPr>
            <a:spLocks noGrp="1" noChangeArrowheads="1"/>
          </p:cNvSpPr>
          <p:nvPr>
            <p:ph type="body" idx="1"/>
          </p:nvPr>
        </p:nvSpPr>
        <p:spPr>
          <a:xfrm>
            <a:off x="841375" y="1905000"/>
            <a:ext cx="7693025" cy="1050925"/>
          </a:xfrm>
        </p:spPr>
        <p:txBody>
          <a:bodyPr/>
          <a:lstStyle/>
          <a:p>
            <a:r>
              <a:rPr lang="en-GB" sz="3000" smtClean="0"/>
              <a:t>A pedigree chart of a family showing 20 individuals</a:t>
            </a:r>
          </a:p>
        </p:txBody>
      </p:sp>
      <p:grpSp>
        <p:nvGrpSpPr>
          <p:cNvPr id="67588" name="Group 4"/>
          <p:cNvGrpSpPr>
            <a:grpSpLocks/>
          </p:cNvGrpSpPr>
          <p:nvPr/>
        </p:nvGrpSpPr>
        <p:grpSpPr bwMode="auto">
          <a:xfrm>
            <a:off x="793750" y="2771775"/>
            <a:ext cx="7289800" cy="3673475"/>
            <a:chOff x="1568" y="8490"/>
            <a:chExt cx="7437" cy="3529"/>
          </a:xfrm>
        </p:grpSpPr>
        <p:grpSp>
          <p:nvGrpSpPr>
            <p:cNvPr id="67589" name="Group 5"/>
            <p:cNvGrpSpPr>
              <a:grpSpLocks/>
            </p:cNvGrpSpPr>
            <p:nvPr/>
          </p:nvGrpSpPr>
          <p:grpSpPr bwMode="auto">
            <a:xfrm>
              <a:off x="3165" y="8588"/>
              <a:ext cx="5840" cy="3431"/>
              <a:chOff x="3097" y="8588"/>
              <a:chExt cx="5840" cy="3431"/>
            </a:xfrm>
          </p:grpSpPr>
          <p:sp>
            <p:nvSpPr>
              <p:cNvPr id="67590" name="Line 6"/>
              <p:cNvSpPr>
                <a:spLocks noChangeShapeType="1"/>
              </p:cNvSpPr>
              <p:nvPr/>
            </p:nvSpPr>
            <p:spPr bwMode="auto">
              <a:xfrm>
                <a:off x="4700" y="9203"/>
                <a:ext cx="0" cy="469"/>
              </a:xfrm>
              <a:prstGeom prst="line">
                <a:avLst/>
              </a:prstGeom>
              <a:noFill/>
              <a:ln w="9525">
                <a:solidFill>
                  <a:srgbClr val="000000"/>
                </a:solidFill>
                <a:round/>
                <a:headEnd/>
                <a:tailEnd/>
              </a:ln>
            </p:spPr>
            <p:txBody>
              <a:bodyPr/>
              <a:lstStyle/>
              <a:p>
                <a:endParaRPr lang="en-US"/>
              </a:p>
            </p:txBody>
          </p:sp>
          <p:grpSp>
            <p:nvGrpSpPr>
              <p:cNvPr id="67591" name="Group 7"/>
              <p:cNvGrpSpPr>
                <a:grpSpLocks/>
              </p:cNvGrpSpPr>
              <p:nvPr/>
            </p:nvGrpSpPr>
            <p:grpSpPr bwMode="auto">
              <a:xfrm>
                <a:off x="3097" y="8588"/>
                <a:ext cx="5840" cy="3431"/>
                <a:chOff x="3080" y="8571"/>
                <a:chExt cx="5840" cy="3431"/>
              </a:xfrm>
            </p:grpSpPr>
            <p:sp>
              <p:nvSpPr>
                <p:cNvPr id="67592" name="Line 8"/>
                <p:cNvSpPr>
                  <a:spLocks noChangeShapeType="1"/>
                </p:cNvSpPr>
                <p:nvPr/>
              </p:nvSpPr>
              <p:spPr bwMode="auto">
                <a:xfrm flipH="1">
                  <a:off x="4169" y="9762"/>
                  <a:ext cx="402" cy="0"/>
                </a:xfrm>
                <a:prstGeom prst="line">
                  <a:avLst/>
                </a:prstGeom>
                <a:noFill/>
                <a:ln w="9525">
                  <a:solidFill>
                    <a:srgbClr val="000000"/>
                  </a:solidFill>
                  <a:round/>
                  <a:headEnd/>
                  <a:tailEnd/>
                </a:ln>
              </p:spPr>
              <p:txBody>
                <a:bodyPr/>
                <a:lstStyle/>
                <a:p>
                  <a:endParaRPr lang="en-US"/>
                </a:p>
              </p:txBody>
            </p:sp>
            <p:sp>
              <p:nvSpPr>
                <p:cNvPr id="67593" name="Rectangle 9"/>
                <p:cNvSpPr>
                  <a:spLocks noChangeArrowheads="1"/>
                </p:cNvSpPr>
                <p:nvPr/>
              </p:nvSpPr>
              <p:spPr bwMode="auto">
                <a:xfrm>
                  <a:off x="3941" y="9598"/>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594" name="Line 10"/>
                <p:cNvSpPr>
                  <a:spLocks noChangeShapeType="1"/>
                </p:cNvSpPr>
                <p:nvPr/>
              </p:nvSpPr>
              <p:spPr bwMode="auto">
                <a:xfrm>
                  <a:off x="7100" y="9728"/>
                  <a:ext cx="435" cy="0"/>
                </a:xfrm>
                <a:prstGeom prst="line">
                  <a:avLst/>
                </a:prstGeom>
                <a:noFill/>
                <a:ln w="9525">
                  <a:solidFill>
                    <a:srgbClr val="000000"/>
                  </a:solidFill>
                  <a:round/>
                  <a:headEnd/>
                  <a:tailEnd/>
                </a:ln>
              </p:spPr>
              <p:txBody>
                <a:bodyPr/>
                <a:lstStyle/>
                <a:p>
                  <a:endParaRPr lang="en-US"/>
                </a:p>
              </p:txBody>
            </p:sp>
            <p:sp>
              <p:nvSpPr>
                <p:cNvPr id="67595" name="Line 11"/>
                <p:cNvSpPr>
                  <a:spLocks noChangeShapeType="1"/>
                </p:cNvSpPr>
                <p:nvPr/>
              </p:nvSpPr>
              <p:spPr bwMode="auto">
                <a:xfrm>
                  <a:off x="7463" y="10828"/>
                  <a:ext cx="402" cy="0"/>
                </a:xfrm>
                <a:prstGeom prst="line">
                  <a:avLst/>
                </a:prstGeom>
                <a:noFill/>
                <a:ln w="9525">
                  <a:solidFill>
                    <a:srgbClr val="000000"/>
                  </a:solidFill>
                  <a:round/>
                  <a:headEnd/>
                  <a:tailEnd/>
                </a:ln>
              </p:spPr>
              <p:txBody>
                <a:bodyPr/>
                <a:lstStyle/>
                <a:p>
                  <a:endParaRPr lang="en-US"/>
                </a:p>
              </p:txBody>
            </p:sp>
            <p:sp>
              <p:nvSpPr>
                <p:cNvPr id="67596" name="Line 12"/>
                <p:cNvSpPr>
                  <a:spLocks noChangeShapeType="1"/>
                </p:cNvSpPr>
                <p:nvPr/>
              </p:nvSpPr>
              <p:spPr bwMode="auto">
                <a:xfrm>
                  <a:off x="6536" y="11291"/>
                  <a:ext cx="2278" cy="0"/>
                </a:xfrm>
                <a:prstGeom prst="line">
                  <a:avLst/>
                </a:prstGeom>
                <a:noFill/>
                <a:ln w="9525">
                  <a:solidFill>
                    <a:srgbClr val="000000"/>
                  </a:solidFill>
                  <a:round/>
                  <a:headEnd/>
                  <a:tailEnd/>
                </a:ln>
              </p:spPr>
              <p:txBody>
                <a:bodyPr/>
                <a:lstStyle/>
                <a:p>
                  <a:endParaRPr lang="en-US"/>
                </a:p>
              </p:txBody>
            </p:sp>
            <p:sp>
              <p:nvSpPr>
                <p:cNvPr id="67597" name="Line 13"/>
                <p:cNvSpPr>
                  <a:spLocks noChangeShapeType="1"/>
                </p:cNvSpPr>
                <p:nvPr/>
              </p:nvSpPr>
              <p:spPr bwMode="auto">
                <a:xfrm>
                  <a:off x="7675" y="10839"/>
                  <a:ext cx="0" cy="469"/>
                </a:xfrm>
                <a:prstGeom prst="line">
                  <a:avLst/>
                </a:prstGeom>
                <a:noFill/>
                <a:ln w="9525">
                  <a:solidFill>
                    <a:srgbClr val="000000"/>
                  </a:solidFill>
                  <a:round/>
                  <a:headEnd/>
                  <a:tailEnd/>
                </a:ln>
              </p:spPr>
              <p:txBody>
                <a:bodyPr/>
                <a:lstStyle/>
                <a:p>
                  <a:endParaRPr lang="en-US"/>
                </a:p>
              </p:txBody>
            </p:sp>
            <p:sp>
              <p:nvSpPr>
                <p:cNvPr id="67598" name="Line 14"/>
                <p:cNvSpPr>
                  <a:spLocks noChangeShapeType="1"/>
                </p:cNvSpPr>
                <p:nvPr/>
              </p:nvSpPr>
              <p:spPr bwMode="auto">
                <a:xfrm>
                  <a:off x="6525" y="11296"/>
                  <a:ext cx="0" cy="469"/>
                </a:xfrm>
                <a:prstGeom prst="line">
                  <a:avLst/>
                </a:prstGeom>
                <a:noFill/>
                <a:ln w="9525">
                  <a:solidFill>
                    <a:srgbClr val="000000"/>
                  </a:solidFill>
                  <a:round/>
                  <a:headEnd/>
                  <a:tailEnd/>
                </a:ln>
              </p:spPr>
              <p:txBody>
                <a:bodyPr/>
                <a:lstStyle/>
                <a:p>
                  <a:endParaRPr lang="en-US"/>
                </a:p>
              </p:txBody>
            </p:sp>
            <p:sp>
              <p:nvSpPr>
                <p:cNvPr id="67599" name="Line 15"/>
                <p:cNvSpPr>
                  <a:spLocks noChangeShapeType="1"/>
                </p:cNvSpPr>
                <p:nvPr/>
              </p:nvSpPr>
              <p:spPr bwMode="auto">
                <a:xfrm>
                  <a:off x="7118" y="11302"/>
                  <a:ext cx="0" cy="469"/>
                </a:xfrm>
                <a:prstGeom prst="line">
                  <a:avLst/>
                </a:prstGeom>
                <a:noFill/>
                <a:ln w="9525">
                  <a:solidFill>
                    <a:srgbClr val="000000"/>
                  </a:solidFill>
                  <a:round/>
                  <a:headEnd/>
                  <a:tailEnd/>
                </a:ln>
              </p:spPr>
              <p:txBody>
                <a:bodyPr/>
                <a:lstStyle/>
                <a:p>
                  <a:endParaRPr lang="en-US"/>
                </a:p>
              </p:txBody>
            </p:sp>
            <p:sp>
              <p:nvSpPr>
                <p:cNvPr id="67600" name="Line 16"/>
                <p:cNvSpPr>
                  <a:spLocks noChangeShapeType="1"/>
                </p:cNvSpPr>
                <p:nvPr/>
              </p:nvSpPr>
              <p:spPr bwMode="auto">
                <a:xfrm>
                  <a:off x="7676" y="11291"/>
                  <a:ext cx="0" cy="469"/>
                </a:xfrm>
                <a:prstGeom prst="line">
                  <a:avLst/>
                </a:prstGeom>
                <a:noFill/>
                <a:ln w="9525">
                  <a:solidFill>
                    <a:srgbClr val="000000"/>
                  </a:solidFill>
                  <a:round/>
                  <a:headEnd/>
                  <a:tailEnd/>
                </a:ln>
              </p:spPr>
              <p:txBody>
                <a:bodyPr/>
                <a:lstStyle/>
                <a:p>
                  <a:endParaRPr lang="en-US"/>
                </a:p>
              </p:txBody>
            </p:sp>
            <p:sp>
              <p:nvSpPr>
                <p:cNvPr id="67601" name="Line 17"/>
                <p:cNvSpPr>
                  <a:spLocks noChangeShapeType="1"/>
                </p:cNvSpPr>
                <p:nvPr/>
              </p:nvSpPr>
              <p:spPr bwMode="auto">
                <a:xfrm>
                  <a:off x="8235" y="11297"/>
                  <a:ext cx="0" cy="469"/>
                </a:xfrm>
                <a:prstGeom prst="line">
                  <a:avLst/>
                </a:prstGeom>
                <a:noFill/>
                <a:ln w="9525">
                  <a:solidFill>
                    <a:srgbClr val="000000"/>
                  </a:solidFill>
                  <a:round/>
                  <a:headEnd/>
                  <a:tailEnd/>
                </a:ln>
              </p:spPr>
              <p:txBody>
                <a:bodyPr/>
                <a:lstStyle/>
                <a:p>
                  <a:endParaRPr lang="en-US"/>
                </a:p>
              </p:txBody>
            </p:sp>
            <p:sp>
              <p:nvSpPr>
                <p:cNvPr id="67602" name="Line 18"/>
                <p:cNvSpPr>
                  <a:spLocks noChangeShapeType="1"/>
                </p:cNvSpPr>
                <p:nvPr/>
              </p:nvSpPr>
              <p:spPr bwMode="auto">
                <a:xfrm>
                  <a:off x="8792" y="11302"/>
                  <a:ext cx="0" cy="469"/>
                </a:xfrm>
                <a:prstGeom prst="line">
                  <a:avLst/>
                </a:prstGeom>
                <a:noFill/>
                <a:ln w="9525">
                  <a:solidFill>
                    <a:srgbClr val="000000"/>
                  </a:solidFill>
                  <a:round/>
                  <a:headEnd/>
                  <a:tailEnd/>
                </a:ln>
              </p:spPr>
              <p:txBody>
                <a:bodyPr/>
                <a:lstStyle/>
                <a:p>
                  <a:endParaRPr lang="en-US"/>
                </a:p>
              </p:txBody>
            </p:sp>
            <p:sp>
              <p:nvSpPr>
                <p:cNvPr id="67603" name="Oval 19"/>
                <p:cNvSpPr>
                  <a:spLocks noChangeArrowheads="1"/>
                </p:cNvSpPr>
                <p:nvPr/>
              </p:nvSpPr>
              <p:spPr bwMode="auto">
                <a:xfrm>
                  <a:off x="6979" y="11697"/>
                  <a:ext cx="302" cy="284"/>
                </a:xfrm>
                <a:prstGeom prst="ellipse">
                  <a:avLst/>
                </a:prstGeom>
                <a:solidFill>
                  <a:srgbClr val="000000"/>
                </a:solidFill>
                <a:ln w="9525">
                  <a:solidFill>
                    <a:srgbClr val="000000"/>
                  </a:solidFill>
                  <a:round/>
                  <a:headEnd/>
                  <a:tailEnd/>
                </a:ln>
              </p:spPr>
              <p:txBody>
                <a:bodyPr/>
                <a:lstStyle/>
                <a:p>
                  <a:endParaRPr lang="en-US"/>
                </a:p>
              </p:txBody>
            </p:sp>
            <p:sp>
              <p:nvSpPr>
                <p:cNvPr id="67604" name="Oval 20"/>
                <p:cNvSpPr>
                  <a:spLocks noChangeArrowheads="1"/>
                </p:cNvSpPr>
                <p:nvPr/>
              </p:nvSpPr>
              <p:spPr bwMode="auto">
                <a:xfrm>
                  <a:off x="6380" y="11702"/>
                  <a:ext cx="302" cy="284"/>
                </a:xfrm>
                <a:prstGeom prst="ellipse">
                  <a:avLst/>
                </a:prstGeom>
                <a:solidFill>
                  <a:srgbClr val="FFFFFF"/>
                </a:solidFill>
                <a:ln w="9525">
                  <a:solidFill>
                    <a:srgbClr val="000000"/>
                  </a:solidFill>
                  <a:round/>
                  <a:headEnd/>
                  <a:tailEnd/>
                </a:ln>
              </p:spPr>
              <p:txBody>
                <a:bodyPr/>
                <a:lstStyle/>
                <a:p>
                  <a:endParaRPr lang="en-US"/>
                </a:p>
              </p:txBody>
            </p:sp>
            <p:sp>
              <p:nvSpPr>
                <p:cNvPr id="67605" name="Rectangle 21"/>
                <p:cNvSpPr>
                  <a:spLocks noChangeArrowheads="1"/>
                </p:cNvSpPr>
                <p:nvPr/>
              </p:nvSpPr>
              <p:spPr bwMode="auto">
                <a:xfrm>
                  <a:off x="7518" y="11684"/>
                  <a:ext cx="302" cy="318"/>
                </a:xfrm>
                <a:prstGeom prst="rect">
                  <a:avLst/>
                </a:prstGeom>
                <a:solidFill>
                  <a:srgbClr val="000000"/>
                </a:solidFill>
                <a:ln w="9525">
                  <a:solidFill>
                    <a:srgbClr val="000000"/>
                  </a:solidFill>
                  <a:miter lim="800000"/>
                  <a:headEnd/>
                  <a:tailEnd/>
                </a:ln>
              </p:spPr>
              <p:txBody>
                <a:bodyPr/>
                <a:lstStyle/>
                <a:p>
                  <a:endParaRPr lang="en-US"/>
                </a:p>
              </p:txBody>
            </p:sp>
            <p:sp>
              <p:nvSpPr>
                <p:cNvPr id="67606" name="Rectangle 22"/>
                <p:cNvSpPr>
                  <a:spLocks noChangeArrowheads="1"/>
                </p:cNvSpPr>
                <p:nvPr/>
              </p:nvSpPr>
              <p:spPr bwMode="auto">
                <a:xfrm>
                  <a:off x="8084" y="11679"/>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07" name="Rectangle 23"/>
                <p:cNvSpPr>
                  <a:spLocks noChangeArrowheads="1"/>
                </p:cNvSpPr>
                <p:nvPr/>
              </p:nvSpPr>
              <p:spPr bwMode="auto">
                <a:xfrm>
                  <a:off x="8618" y="11680"/>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08" name="Oval 24"/>
                <p:cNvSpPr>
                  <a:spLocks noChangeArrowheads="1"/>
                </p:cNvSpPr>
                <p:nvPr/>
              </p:nvSpPr>
              <p:spPr bwMode="auto">
                <a:xfrm>
                  <a:off x="7854" y="10680"/>
                  <a:ext cx="302" cy="284"/>
                </a:xfrm>
                <a:prstGeom prst="ellipse">
                  <a:avLst/>
                </a:prstGeom>
                <a:solidFill>
                  <a:srgbClr val="FFFFFF"/>
                </a:solidFill>
                <a:ln w="9525">
                  <a:solidFill>
                    <a:srgbClr val="000000"/>
                  </a:solidFill>
                  <a:round/>
                  <a:headEnd/>
                  <a:tailEnd/>
                </a:ln>
              </p:spPr>
              <p:txBody>
                <a:bodyPr/>
                <a:lstStyle/>
                <a:p>
                  <a:endParaRPr lang="en-US"/>
                </a:p>
              </p:txBody>
            </p:sp>
            <p:sp>
              <p:nvSpPr>
                <p:cNvPr id="67609" name="Line 25"/>
                <p:cNvSpPr>
                  <a:spLocks noChangeShapeType="1"/>
                </p:cNvSpPr>
                <p:nvPr/>
              </p:nvSpPr>
              <p:spPr bwMode="auto">
                <a:xfrm>
                  <a:off x="3918" y="10264"/>
                  <a:ext cx="1272" cy="0"/>
                </a:xfrm>
                <a:prstGeom prst="line">
                  <a:avLst/>
                </a:prstGeom>
                <a:noFill/>
                <a:ln w="9525">
                  <a:solidFill>
                    <a:srgbClr val="000000"/>
                  </a:solidFill>
                  <a:round/>
                  <a:headEnd/>
                  <a:tailEnd/>
                </a:ln>
              </p:spPr>
              <p:txBody>
                <a:bodyPr/>
                <a:lstStyle/>
                <a:p>
                  <a:endParaRPr lang="en-US"/>
                </a:p>
              </p:txBody>
            </p:sp>
            <p:sp>
              <p:nvSpPr>
                <p:cNvPr id="67610" name="Line 26"/>
                <p:cNvSpPr>
                  <a:spLocks noChangeShapeType="1"/>
                </p:cNvSpPr>
                <p:nvPr/>
              </p:nvSpPr>
              <p:spPr bwMode="auto">
                <a:xfrm>
                  <a:off x="4404" y="9762"/>
                  <a:ext cx="0" cy="519"/>
                </a:xfrm>
                <a:prstGeom prst="line">
                  <a:avLst/>
                </a:prstGeom>
                <a:noFill/>
                <a:ln w="9525">
                  <a:solidFill>
                    <a:srgbClr val="000000"/>
                  </a:solidFill>
                  <a:round/>
                  <a:headEnd/>
                  <a:tailEnd/>
                </a:ln>
              </p:spPr>
              <p:txBody>
                <a:bodyPr/>
                <a:lstStyle/>
                <a:p>
                  <a:endParaRPr lang="en-US"/>
                </a:p>
              </p:txBody>
            </p:sp>
            <p:sp>
              <p:nvSpPr>
                <p:cNvPr id="67611" name="Line 27"/>
                <p:cNvSpPr>
                  <a:spLocks noChangeShapeType="1"/>
                </p:cNvSpPr>
                <p:nvPr/>
              </p:nvSpPr>
              <p:spPr bwMode="auto">
                <a:xfrm>
                  <a:off x="3918" y="10264"/>
                  <a:ext cx="0" cy="503"/>
                </a:xfrm>
                <a:prstGeom prst="line">
                  <a:avLst/>
                </a:prstGeom>
                <a:noFill/>
                <a:ln w="9525">
                  <a:solidFill>
                    <a:srgbClr val="000000"/>
                  </a:solidFill>
                  <a:round/>
                  <a:headEnd/>
                  <a:tailEnd/>
                </a:ln>
              </p:spPr>
              <p:txBody>
                <a:bodyPr/>
                <a:lstStyle/>
                <a:p>
                  <a:endParaRPr lang="en-US"/>
                </a:p>
              </p:txBody>
            </p:sp>
            <p:sp>
              <p:nvSpPr>
                <p:cNvPr id="67612" name="Line 28"/>
                <p:cNvSpPr>
                  <a:spLocks noChangeShapeType="1"/>
                </p:cNvSpPr>
                <p:nvPr/>
              </p:nvSpPr>
              <p:spPr bwMode="auto">
                <a:xfrm>
                  <a:off x="4543" y="10269"/>
                  <a:ext cx="0" cy="503"/>
                </a:xfrm>
                <a:prstGeom prst="line">
                  <a:avLst/>
                </a:prstGeom>
                <a:noFill/>
                <a:ln w="9525">
                  <a:solidFill>
                    <a:srgbClr val="000000"/>
                  </a:solidFill>
                  <a:round/>
                  <a:headEnd/>
                  <a:tailEnd/>
                </a:ln>
              </p:spPr>
              <p:txBody>
                <a:bodyPr/>
                <a:lstStyle/>
                <a:p>
                  <a:endParaRPr lang="en-US"/>
                </a:p>
              </p:txBody>
            </p:sp>
            <p:sp>
              <p:nvSpPr>
                <p:cNvPr id="67613" name="Line 29"/>
                <p:cNvSpPr>
                  <a:spLocks noChangeShapeType="1"/>
                </p:cNvSpPr>
                <p:nvPr/>
              </p:nvSpPr>
              <p:spPr bwMode="auto">
                <a:xfrm>
                  <a:off x="5168" y="10275"/>
                  <a:ext cx="0" cy="503"/>
                </a:xfrm>
                <a:prstGeom prst="line">
                  <a:avLst/>
                </a:prstGeom>
                <a:noFill/>
                <a:ln w="9525">
                  <a:solidFill>
                    <a:srgbClr val="000000"/>
                  </a:solidFill>
                  <a:round/>
                  <a:headEnd/>
                  <a:tailEnd/>
                </a:ln>
              </p:spPr>
              <p:txBody>
                <a:bodyPr/>
                <a:lstStyle/>
                <a:p>
                  <a:endParaRPr lang="en-US"/>
                </a:p>
              </p:txBody>
            </p:sp>
            <p:sp>
              <p:nvSpPr>
                <p:cNvPr id="67614" name="Oval 30"/>
                <p:cNvSpPr>
                  <a:spLocks noChangeArrowheads="1"/>
                </p:cNvSpPr>
                <p:nvPr/>
              </p:nvSpPr>
              <p:spPr bwMode="auto">
                <a:xfrm>
                  <a:off x="7491" y="9598"/>
                  <a:ext cx="302" cy="284"/>
                </a:xfrm>
                <a:prstGeom prst="ellipse">
                  <a:avLst/>
                </a:prstGeom>
                <a:solidFill>
                  <a:srgbClr val="FFFFFF"/>
                </a:solidFill>
                <a:ln w="9525">
                  <a:solidFill>
                    <a:srgbClr val="000000"/>
                  </a:solidFill>
                  <a:round/>
                  <a:headEnd/>
                  <a:tailEnd/>
                </a:ln>
              </p:spPr>
              <p:txBody>
                <a:bodyPr/>
                <a:lstStyle/>
                <a:p>
                  <a:endParaRPr lang="en-US"/>
                </a:p>
              </p:txBody>
            </p:sp>
            <p:sp>
              <p:nvSpPr>
                <p:cNvPr id="67615" name="Line 31"/>
                <p:cNvSpPr>
                  <a:spLocks noChangeShapeType="1"/>
                </p:cNvSpPr>
                <p:nvPr/>
              </p:nvSpPr>
              <p:spPr bwMode="auto">
                <a:xfrm>
                  <a:off x="7318" y="9729"/>
                  <a:ext cx="0" cy="1021"/>
                </a:xfrm>
                <a:prstGeom prst="line">
                  <a:avLst/>
                </a:prstGeom>
                <a:noFill/>
                <a:ln w="9525">
                  <a:solidFill>
                    <a:srgbClr val="000000"/>
                  </a:solidFill>
                  <a:round/>
                  <a:headEnd/>
                  <a:tailEnd/>
                </a:ln>
              </p:spPr>
              <p:txBody>
                <a:bodyPr/>
                <a:lstStyle/>
                <a:p>
                  <a:endParaRPr lang="en-US"/>
                </a:p>
              </p:txBody>
            </p:sp>
            <p:sp>
              <p:nvSpPr>
                <p:cNvPr id="67616" name="Rectangle 32"/>
                <p:cNvSpPr>
                  <a:spLocks noChangeArrowheads="1"/>
                </p:cNvSpPr>
                <p:nvPr/>
              </p:nvSpPr>
              <p:spPr bwMode="auto">
                <a:xfrm>
                  <a:off x="7166" y="10664"/>
                  <a:ext cx="302" cy="318"/>
                </a:xfrm>
                <a:prstGeom prst="rect">
                  <a:avLst/>
                </a:prstGeom>
                <a:solidFill>
                  <a:srgbClr val="FFFFFF"/>
                </a:solidFill>
                <a:ln w="9525">
                  <a:solidFill>
                    <a:srgbClr val="000000"/>
                  </a:solidFill>
                  <a:miter lim="800000"/>
                  <a:headEnd/>
                  <a:tailEnd/>
                </a:ln>
              </p:spPr>
              <p:txBody>
                <a:bodyPr/>
                <a:lstStyle/>
                <a:p>
                  <a:endParaRPr lang="en-US"/>
                </a:p>
              </p:txBody>
            </p:sp>
            <p:grpSp>
              <p:nvGrpSpPr>
                <p:cNvPr id="67617" name="Group 33"/>
                <p:cNvGrpSpPr>
                  <a:grpSpLocks/>
                </p:cNvGrpSpPr>
                <p:nvPr/>
              </p:nvGrpSpPr>
              <p:grpSpPr bwMode="auto">
                <a:xfrm>
                  <a:off x="3080" y="10680"/>
                  <a:ext cx="990" cy="319"/>
                  <a:chOff x="1478" y="7203"/>
                  <a:chExt cx="990" cy="319"/>
                </a:xfrm>
              </p:grpSpPr>
              <p:sp>
                <p:nvSpPr>
                  <p:cNvPr id="67618" name="Rectangle 34"/>
                  <p:cNvSpPr>
                    <a:spLocks noChangeArrowheads="1"/>
                  </p:cNvSpPr>
                  <p:nvPr/>
                </p:nvSpPr>
                <p:spPr bwMode="auto">
                  <a:xfrm>
                    <a:off x="1478" y="7204"/>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19" name="Oval 35"/>
                  <p:cNvSpPr>
                    <a:spLocks noChangeArrowheads="1"/>
                  </p:cNvSpPr>
                  <p:nvPr/>
                </p:nvSpPr>
                <p:spPr bwMode="auto">
                  <a:xfrm>
                    <a:off x="2166" y="7203"/>
                    <a:ext cx="302" cy="284"/>
                  </a:xfrm>
                  <a:prstGeom prst="ellipse">
                    <a:avLst/>
                  </a:prstGeom>
                  <a:solidFill>
                    <a:srgbClr val="FFFFFF"/>
                  </a:solidFill>
                  <a:ln w="9525">
                    <a:solidFill>
                      <a:srgbClr val="000000"/>
                    </a:solidFill>
                    <a:round/>
                    <a:headEnd/>
                    <a:tailEnd/>
                  </a:ln>
                </p:spPr>
                <p:txBody>
                  <a:bodyPr/>
                  <a:lstStyle/>
                  <a:p>
                    <a:endParaRPr lang="en-US"/>
                  </a:p>
                </p:txBody>
              </p:sp>
              <p:sp>
                <p:nvSpPr>
                  <p:cNvPr id="67620" name="Line 36"/>
                  <p:cNvSpPr>
                    <a:spLocks noChangeShapeType="1"/>
                  </p:cNvSpPr>
                  <p:nvPr/>
                </p:nvSpPr>
                <p:spPr bwMode="auto">
                  <a:xfrm>
                    <a:off x="1775" y="7351"/>
                    <a:ext cx="402" cy="0"/>
                  </a:xfrm>
                  <a:prstGeom prst="line">
                    <a:avLst/>
                  </a:prstGeom>
                  <a:noFill/>
                  <a:ln w="9525">
                    <a:solidFill>
                      <a:srgbClr val="000000"/>
                    </a:solidFill>
                    <a:round/>
                    <a:headEnd/>
                    <a:tailEnd/>
                  </a:ln>
                </p:spPr>
                <p:txBody>
                  <a:bodyPr/>
                  <a:lstStyle/>
                  <a:p>
                    <a:endParaRPr lang="en-US"/>
                  </a:p>
                </p:txBody>
              </p:sp>
            </p:grpSp>
            <p:sp>
              <p:nvSpPr>
                <p:cNvPr id="67621" name="Rectangle 37"/>
                <p:cNvSpPr>
                  <a:spLocks noChangeArrowheads="1"/>
                </p:cNvSpPr>
                <p:nvPr/>
              </p:nvSpPr>
              <p:spPr bwMode="auto">
                <a:xfrm>
                  <a:off x="4381" y="1067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22" name="Oval 38"/>
                <p:cNvSpPr>
                  <a:spLocks noChangeArrowheads="1"/>
                </p:cNvSpPr>
                <p:nvPr/>
              </p:nvSpPr>
              <p:spPr bwMode="auto">
                <a:xfrm>
                  <a:off x="5018" y="10692"/>
                  <a:ext cx="302" cy="284"/>
                </a:xfrm>
                <a:prstGeom prst="ellipse">
                  <a:avLst/>
                </a:prstGeom>
                <a:solidFill>
                  <a:srgbClr val="FFFFFF"/>
                </a:solidFill>
                <a:ln w="9525">
                  <a:solidFill>
                    <a:srgbClr val="000000"/>
                  </a:solidFill>
                  <a:round/>
                  <a:headEnd/>
                  <a:tailEnd/>
                </a:ln>
              </p:spPr>
              <p:txBody>
                <a:bodyPr/>
                <a:lstStyle/>
                <a:p>
                  <a:endParaRPr lang="en-US"/>
                </a:p>
              </p:txBody>
            </p:sp>
            <p:sp>
              <p:nvSpPr>
                <p:cNvPr id="67623" name="Line 39"/>
                <p:cNvSpPr>
                  <a:spLocks noChangeShapeType="1"/>
                </p:cNvSpPr>
                <p:nvPr/>
              </p:nvSpPr>
              <p:spPr bwMode="auto">
                <a:xfrm>
                  <a:off x="5638" y="8718"/>
                  <a:ext cx="402" cy="0"/>
                </a:xfrm>
                <a:prstGeom prst="line">
                  <a:avLst/>
                </a:prstGeom>
                <a:noFill/>
                <a:ln w="9525">
                  <a:solidFill>
                    <a:srgbClr val="000000"/>
                  </a:solidFill>
                  <a:round/>
                  <a:headEnd/>
                  <a:tailEnd/>
                </a:ln>
              </p:spPr>
              <p:txBody>
                <a:bodyPr/>
                <a:lstStyle/>
                <a:p>
                  <a:endParaRPr lang="en-US"/>
                </a:p>
              </p:txBody>
            </p:sp>
            <p:sp>
              <p:nvSpPr>
                <p:cNvPr id="67624" name="Line 40"/>
                <p:cNvSpPr>
                  <a:spLocks noChangeShapeType="1"/>
                </p:cNvSpPr>
                <p:nvPr/>
              </p:nvSpPr>
              <p:spPr bwMode="auto">
                <a:xfrm>
                  <a:off x="4711" y="9198"/>
                  <a:ext cx="2278" cy="0"/>
                </a:xfrm>
                <a:prstGeom prst="line">
                  <a:avLst/>
                </a:prstGeom>
                <a:noFill/>
                <a:ln w="9525">
                  <a:solidFill>
                    <a:srgbClr val="000000"/>
                  </a:solidFill>
                  <a:round/>
                  <a:headEnd/>
                  <a:tailEnd/>
                </a:ln>
              </p:spPr>
              <p:txBody>
                <a:bodyPr/>
                <a:lstStyle/>
                <a:p>
                  <a:endParaRPr lang="en-US"/>
                </a:p>
              </p:txBody>
            </p:sp>
            <p:sp>
              <p:nvSpPr>
                <p:cNvPr id="67625" name="Line 41"/>
                <p:cNvSpPr>
                  <a:spLocks noChangeShapeType="1"/>
                </p:cNvSpPr>
                <p:nvPr/>
              </p:nvSpPr>
              <p:spPr bwMode="auto">
                <a:xfrm>
                  <a:off x="5850" y="8729"/>
                  <a:ext cx="0" cy="469"/>
                </a:xfrm>
                <a:prstGeom prst="line">
                  <a:avLst/>
                </a:prstGeom>
                <a:noFill/>
                <a:ln w="9525">
                  <a:solidFill>
                    <a:srgbClr val="000000"/>
                  </a:solidFill>
                  <a:round/>
                  <a:headEnd/>
                  <a:tailEnd/>
                </a:ln>
              </p:spPr>
              <p:txBody>
                <a:bodyPr/>
                <a:lstStyle/>
                <a:p>
                  <a:endParaRPr lang="en-US"/>
                </a:p>
              </p:txBody>
            </p:sp>
            <p:sp>
              <p:nvSpPr>
                <p:cNvPr id="67626" name="Line 42"/>
                <p:cNvSpPr>
                  <a:spLocks noChangeShapeType="1"/>
                </p:cNvSpPr>
                <p:nvPr/>
              </p:nvSpPr>
              <p:spPr bwMode="auto">
                <a:xfrm>
                  <a:off x="5293" y="9209"/>
                  <a:ext cx="0" cy="469"/>
                </a:xfrm>
                <a:prstGeom prst="line">
                  <a:avLst/>
                </a:prstGeom>
                <a:noFill/>
                <a:ln w="9525">
                  <a:solidFill>
                    <a:srgbClr val="000000"/>
                  </a:solidFill>
                  <a:round/>
                  <a:headEnd/>
                  <a:tailEnd/>
                </a:ln>
              </p:spPr>
              <p:txBody>
                <a:bodyPr/>
                <a:lstStyle/>
                <a:p>
                  <a:endParaRPr lang="en-US"/>
                </a:p>
              </p:txBody>
            </p:sp>
            <p:sp>
              <p:nvSpPr>
                <p:cNvPr id="67627" name="Line 43"/>
                <p:cNvSpPr>
                  <a:spLocks noChangeShapeType="1"/>
                </p:cNvSpPr>
                <p:nvPr/>
              </p:nvSpPr>
              <p:spPr bwMode="auto">
                <a:xfrm>
                  <a:off x="5851" y="9198"/>
                  <a:ext cx="0" cy="469"/>
                </a:xfrm>
                <a:prstGeom prst="line">
                  <a:avLst/>
                </a:prstGeom>
                <a:noFill/>
                <a:ln w="9525">
                  <a:solidFill>
                    <a:srgbClr val="000000"/>
                  </a:solidFill>
                  <a:round/>
                  <a:headEnd/>
                  <a:tailEnd/>
                </a:ln>
              </p:spPr>
              <p:txBody>
                <a:bodyPr/>
                <a:lstStyle/>
                <a:p>
                  <a:endParaRPr lang="en-US"/>
                </a:p>
              </p:txBody>
            </p:sp>
            <p:sp>
              <p:nvSpPr>
                <p:cNvPr id="67628" name="Line 44"/>
                <p:cNvSpPr>
                  <a:spLocks noChangeShapeType="1"/>
                </p:cNvSpPr>
                <p:nvPr/>
              </p:nvSpPr>
              <p:spPr bwMode="auto">
                <a:xfrm>
                  <a:off x="6410" y="9204"/>
                  <a:ext cx="0" cy="469"/>
                </a:xfrm>
                <a:prstGeom prst="line">
                  <a:avLst/>
                </a:prstGeom>
                <a:noFill/>
                <a:ln w="9525">
                  <a:solidFill>
                    <a:srgbClr val="000000"/>
                  </a:solidFill>
                  <a:round/>
                  <a:headEnd/>
                  <a:tailEnd/>
                </a:ln>
              </p:spPr>
              <p:txBody>
                <a:bodyPr/>
                <a:lstStyle/>
                <a:p>
                  <a:endParaRPr lang="en-US"/>
                </a:p>
              </p:txBody>
            </p:sp>
            <p:sp>
              <p:nvSpPr>
                <p:cNvPr id="67629" name="Line 45"/>
                <p:cNvSpPr>
                  <a:spLocks noChangeShapeType="1"/>
                </p:cNvSpPr>
                <p:nvPr/>
              </p:nvSpPr>
              <p:spPr bwMode="auto">
                <a:xfrm>
                  <a:off x="6967" y="9209"/>
                  <a:ext cx="0" cy="469"/>
                </a:xfrm>
                <a:prstGeom prst="line">
                  <a:avLst/>
                </a:prstGeom>
                <a:noFill/>
                <a:ln w="9525">
                  <a:solidFill>
                    <a:srgbClr val="000000"/>
                  </a:solidFill>
                  <a:round/>
                  <a:headEnd/>
                  <a:tailEnd/>
                </a:ln>
              </p:spPr>
              <p:txBody>
                <a:bodyPr/>
                <a:lstStyle/>
                <a:p>
                  <a:endParaRPr lang="en-US"/>
                </a:p>
              </p:txBody>
            </p:sp>
            <p:sp>
              <p:nvSpPr>
                <p:cNvPr id="67630" name="Oval 46"/>
                <p:cNvSpPr>
                  <a:spLocks noChangeArrowheads="1"/>
                </p:cNvSpPr>
                <p:nvPr/>
              </p:nvSpPr>
              <p:spPr bwMode="auto">
                <a:xfrm>
                  <a:off x="5154" y="9604"/>
                  <a:ext cx="302" cy="284"/>
                </a:xfrm>
                <a:prstGeom prst="ellipse">
                  <a:avLst/>
                </a:prstGeom>
                <a:solidFill>
                  <a:srgbClr val="000000"/>
                </a:solidFill>
                <a:ln w="9525">
                  <a:solidFill>
                    <a:srgbClr val="000000"/>
                  </a:solidFill>
                  <a:round/>
                  <a:headEnd/>
                  <a:tailEnd/>
                </a:ln>
              </p:spPr>
              <p:txBody>
                <a:bodyPr/>
                <a:lstStyle/>
                <a:p>
                  <a:endParaRPr lang="en-US"/>
                </a:p>
              </p:txBody>
            </p:sp>
            <p:sp>
              <p:nvSpPr>
                <p:cNvPr id="67631" name="Oval 47"/>
                <p:cNvSpPr>
                  <a:spLocks noChangeArrowheads="1"/>
                </p:cNvSpPr>
                <p:nvPr/>
              </p:nvSpPr>
              <p:spPr bwMode="auto">
                <a:xfrm>
                  <a:off x="4555" y="9609"/>
                  <a:ext cx="302" cy="284"/>
                </a:xfrm>
                <a:prstGeom prst="ellipse">
                  <a:avLst/>
                </a:prstGeom>
                <a:solidFill>
                  <a:srgbClr val="FFFFFF"/>
                </a:solidFill>
                <a:ln w="9525">
                  <a:solidFill>
                    <a:srgbClr val="000000"/>
                  </a:solidFill>
                  <a:round/>
                  <a:headEnd/>
                  <a:tailEnd/>
                </a:ln>
              </p:spPr>
              <p:txBody>
                <a:bodyPr/>
                <a:lstStyle/>
                <a:p>
                  <a:endParaRPr lang="en-US"/>
                </a:p>
              </p:txBody>
            </p:sp>
            <p:sp>
              <p:nvSpPr>
                <p:cNvPr id="67632" name="Rectangle 48"/>
                <p:cNvSpPr>
                  <a:spLocks noChangeArrowheads="1"/>
                </p:cNvSpPr>
                <p:nvPr/>
              </p:nvSpPr>
              <p:spPr bwMode="auto">
                <a:xfrm>
                  <a:off x="5693" y="959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33" name="Rectangle 49"/>
                <p:cNvSpPr>
                  <a:spLocks noChangeArrowheads="1"/>
                </p:cNvSpPr>
                <p:nvPr/>
              </p:nvSpPr>
              <p:spPr bwMode="auto">
                <a:xfrm>
                  <a:off x="6259" y="958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34" name="Rectangle 50"/>
                <p:cNvSpPr>
                  <a:spLocks noChangeArrowheads="1"/>
                </p:cNvSpPr>
                <p:nvPr/>
              </p:nvSpPr>
              <p:spPr bwMode="auto">
                <a:xfrm>
                  <a:off x="6793" y="9587"/>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35" name="Rectangle 51"/>
                <p:cNvSpPr>
                  <a:spLocks noChangeArrowheads="1"/>
                </p:cNvSpPr>
                <p:nvPr/>
              </p:nvSpPr>
              <p:spPr bwMode="auto">
                <a:xfrm>
                  <a:off x="5341" y="857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7636" name="Oval 52"/>
                <p:cNvSpPr>
                  <a:spLocks noChangeArrowheads="1"/>
                </p:cNvSpPr>
                <p:nvPr/>
              </p:nvSpPr>
              <p:spPr bwMode="auto">
                <a:xfrm>
                  <a:off x="6029" y="8587"/>
                  <a:ext cx="302" cy="284"/>
                </a:xfrm>
                <a:prstGeom prst="ellipse">
                  <a:avLst/>
                </a:prstGeom>
                <a:solidFill>
                  <a:srgbClr val="FFFFFF"/>
                </a:solidFill>
                <a:ln w="9525">
                  <a:solidFill>
                    <a:srgbClr val="000000"/>
                  </a:solidFill>
                  <a:round/>
                  <a:headEnd/>
                  <a:tailEnd/>
                </a:ln>
              </p:spPr>
              <p:txBody>
                <a:bodyPr/>
                <a:lstStyle/>
                <a:p>
                  <a:endParaRPr lang="en-US"/>
                </a:p>
              </p:txBody>
            </p:sp>
          </p:grpSp>
        </p:grpSp>
        <p:sp>
          <p:nvSpPr>
            <p:cNvPr id="67637" name="Text Box 53"/>
            <p:cNvSpPr txBox="1">
              <a:spLocks noChangeArrowheads="1"/>
            </p:cNvSpPr>
            <p:nvPr/>
          </p:nvSpPr>
          <p:spPr bwMode="auto">
            <a:xfrm>
              <a:off x="1624" y="8490"/>
              <a:ext cx="452" cy="385"/>
            </a:xfrm>
            <a:prstGeom prst="rect">
              <a:avLst/>
            </a:prstGeom>
            <a:noFill/>
            <a:ln w="9525">
              <a:noFill/>
              <a:miter lim="800000"/>
              <a:headEnd/>
              <a:tailEnd/>
            </a:ln>
          </p:spPr>
          <p:txBody>
            <a:bodyPr/>
            <a:lstStyle/>
            <a:p>
              <a:pPr algn="ctr"/>
              <a:endParaRPr lang="en-US">
                <a:latin typeface="Arial" charset="0"/>
              </a:endParaRPr>
            </a:p>
          </p:txBody>
        </p:sp>
        <p:sp>
          <p:nvSpPr>
            <p:cNvPr id="67638" name="Text Box 54"/>
            <p:cNvSpPr txBox="1">
              <a:spLocks noChangeArrowheads="1"/>
            </p:cNvSpPr>
            <p:nvPr/>
          </p:nvSpPr>
          <p:spPr bwMode="auto">
            <a:xfrm>
              <a:off x="1613" y="9567"/>
              <a:ext cx="586" cy="386"/>
            </a:xfrm>
            <a:prstGeom prst="rect">
              <a:avLst/>
            </a:prstGeom>
            <a:noFill/>
            <a:ln w="9525">
              <a:noFill/>
              <a:miter lim="800000"/>
              <a:headEnd/>
              <a:tailEnd/>
            </a:ln>
          </p:spPr>
          <p:txBody>
            <a:bodyPr/>
            <a:lstStyle/>
            <a:p>
              <a:pPr algn="ctr"/>
              <a:endParaRPr lang="en-US">
                <a:latin typeface="Arial" charset="0"/>
              </a:endParaRPr>
            </a:p>
          </p:txBody>
        </p:sp>
        <p:sp>
          <p:nvSpPr>
            <p:cNvPr id="67639" name="Text Box 55"/>
            <p:cNvSpPr txBox="1">
              <a:spLocks noChangeArrowheads="1"/>
            </p:cNvSpPr>
            <p:nvPr/>
          </p:nvSpPr>
          <p:spPr bwMode="auto">
            <a:xfrm>
              <a:off x="1581" y="10644"/>
              <a:ext cx="620" cy="402"/>
            </a:xfrm>
            <a:prstGeom prst="rect">
              <a:avLst/>
            </a:prstGeom>
            <a:noFill/>
            <a:ln w="9525">
              <a:noFill/>
              <a:miter lim="800000"/>
              <a:headEnd/>
              <a:tailEnd/>
            </a:ln>
          </p:spPr>
          <p:txBody>
            <a:bodyPr/>
            <a:lstStyle/>
            <a:p>
              <a:pPr algn="ctr"/>
              <a:endParaRPr lang="en-US">
                <a:latin typeface="Arial" charset="0"/>
              </a:endParaRPr>
            </a:p>
          </p:txBody>
        </p:sp>
        <p:sp>
          <p:nvSpPr>
            <p:cNvPr id="67640" name="Text Box 56"/>
            <p:cNvSpPr txBox="1">
              <a:spLocks noChangeArrowheads="1"/>
            </p:cNvSpPr>
            <p:nvPr/>
          </p:nvSpPr>
          <p:spPr bwMode="auto">
            <a:xfrm>
              <a:off x="1568" y="11554"/>
              <a:ext cx="603" cy="385"/>
            </a:xfrm>
            <a:prstGeom prst="rect">
              <a:avLst/>
            </a:prstGeom>
            <a:noFill/>
            <a:ln w="9525">
              <a:noFill/>
              <a:miter lim="800000"/>
              <a:headEnd/>
              <a:tailEnd/>
            </a:ln>
          </p:spPr>
          <p:txBody>
            <a:bodyPr/>
            <a:lstStyle/>
            <a:p>
              <a:pPr algn="ctr"/>
              <a:endParaRPr lang="en-US">
                <a:latin typeface="Arial" charset="0"/>
              </a:endParaRPr>
            </a:p>
          </p:txBody>
        </p:sp>
      </p:grpSp>
      <p:sp>
        <p:nvSpPr>
          <p:cNvPr id="67641" name="Text Box 57"/>
          <p:cNvSpPr txBox="1">
            <a:spLocks noChangeArrowheads="1"/>
          </p:cNvSpPr>
          <p:nvPr/>
        </p:nvSpPr>
        <p:spPr bwMode="auto">
          <a:xfrm>
            <a:off x="488950" y="6354763"/>
            <a:ext cx="2171700" cy="274637"/>
          </a:xfrm>
          <a:prstGeom prst="rect">
            <a:avLst/>
          </a:prstGeom>
          <a:noFill/>
          <a:ln w="9525">
            <a:noFill/>
            <a:miter lim="800000"/>
            <a:headEnd/>
            <a:tailEnd/>
          </a:ln>
          <a:effectLst/>
        </p:spPr>
        <p:txBody>
          <a:bodyPr>
            <a:spAutoFit/>
          </a:bodyPr>
          <a:lstStyle/>
          <a:p>
            <a:r>
              <a:rPr lang="en-US" sz="1200">
                <a:latin typeface="Arial" charset="0"/>
              </a:rPr>
              <a:t>© 2007 Paul Billiet </a:t>
            </a:r>
            <a:r>
              <a:rPr lang="en-US" sz="1200">
                <a:latin typeface="Arial" charset="0"/>
                <a:hlinkClick r:id="rId3"/>
              </a:rPr>
              <a:t>ODWS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smtClean="0"/>
              <a:t>Organising the pedigree chart</a:t>
            </a:r>
          </a:p>
        </p:txBody>
      </p:sp>
      <p:sp>
        <p:nvSpPr>
          <p:cNvPr id="69635" name="Rectangle 3" descr="Rectangle: Click to edit Master text styles&#10;Second level&#10;Third level&#10;Fourth level&#10;Fifth level"/>
          <p:cNvSpPr>
            <a:spLocks noGrp="1" noChangeArrowheads="1"/>
          </p:cNvSpPr>
          <p:nvPr>
            <p:ph type="body" idx="1"/>
          </p:nvPr>
        </p:nvSpPr>
        <p:spPr>
          <a:xfrm>
            <a:off x="500063" y="1673225"/>
            <a:ext cx="8012112" cy="912813"/>
          </a:xfrm>
        </p:spPr>
        <p:txBody>
          <a:bodyPr/>
          <a:lstStyle/>
          <a:p>
            <a:pPr lvl="1"/>
            <a:r>
              <a:rPr lang="en-GB" smtClean="0"/>
              <a:t>Generations are identified by Roman numerals</a:t>
            </a:r>
            <a:r>
              <a:rPr lang="fr-FR" smtClean="0"/>
              <a:t> </a:t>
            </a:r>
            <a:endParaRPr lang="en-GB" smtClean="0"/>
          </a:p>
        </p:txBody>
      </p:sp>
      <p:grpSp>
        <p:nvGrpSpPr>
          <p:cNvPr id="69636" name="Group 4"/>
          <p:cNvGrpSpPr>
            <a:grpSpLocks/>
          </p:cNvGrpSpPr>
          <p:nvPr/>
        </p:nvGrpSpPr>
        <p:grpSpPr bwMode="auto">
          <a:xfrm>
            <a:off x="904875" y="2605088"/>
            <a:ext cx="7289800" cy="3673475"/>
            <a:chOff x="1568" y="8490"/>
            <a:chExt cx="7437" cy="3529"/>
          </a:xfrm>
        </p:grpSpPr>
        <p:grpSp>
          <p:nvGrpSpPr>
            <p:cNvPr id="69637" name="Group 5"/>
            <p:cNvGrpSpPr>
              <a:grpSpLocks/>
            </p:cNvGrpSpPr>
            <p:nvPr/>
          </p:nvGrpSpPr>
          <p:grpSpPr bwMode="auto">
            <a:xfrm>
              <a:off x="3165" y="8588"/>
              <a:ext cx="5840" cy="3431"/>
              <a:chOff x="3097" y="8588"/>
              <a:chExt cx="5840" cy="3431"/>
            </a:xfrm>
          </p:grpSpPr>
          <p:sp>
            <p:nvSpPr>
              <p:cNvPr id="69638" name="Line 6"/>
              <p:cNvSpPr>
                <a:spLocks noChangeShapeType="1"/>
              </p:cNvSpPr>
              <p:nvPr/>
            </p:nvSpPr>
            <p:spPr bwMode="auto">
              <a:xfrm>
                <a:off x="4700" y="9203"/>
                <a:ext cx="0" cy="469"/>
              </a:xfrm>
              <a:prstGeom prst="line">
                <a:avLst/>
              </a:prstGeom>
              <a:noFill/>
              <a:ln w="9525">
                <a:solidFill>
                  <a:srgbClr val="000000"/>
                </a:solidFill>
                <a:round/>
                <a:headEnd/>
                <a:tailEnd/>
              </a:ln>
            </p:spPr>
            <p:txBody>
              <a:bodyPr/>
              <a:lstStyle/>
              <a:p>
                <a:endParaRPr lang="en-US"/>
              </a:p>
            </p:txBody>
          </p:sp>
          <p:grpSp>
            <p:nvGrpSpPr>
              <p:cNvPr id="69639" name="Group 7"/>
              <p:cNvGrpSpPr>
                <a:grpSpLocks/>
              </p:cNvGrpSpPr>
              <p:nvPr/>
            </p:nvGrpSpPr>
            <p:grpSpPr bwMode="auto">
              <a:xfrm>
                <a:off x="3097" y="8588"/>
                <a:ext cx="5840" cy="3431"/>
                <a:chOff x="3080" y="8571"/>
                <a:chExt cx="5840" cy="3431"/>
              </a:xfrm>
            </p:grpSpPr>
            <p:sp>
              <p:nvSpPr>
                <p:cNvPr id="69640" name="Line 8"/>
                <p:cNvSpPr>
                  <a:spLocks noChangeShapeType="1"/>
                </p:cNvSpPr>
                <p:nvPr/>
              </p:nvSpPr>
              <p:spPr bwMode="auto">
                <a:xfrm flipH="1">
                  <a:off x="4169" y="9762"/>
                  <a:ext cx="402" cy="0"/>
                </a:xfrm>
                <a:prstGeom prst="line">
                  <a:avLst/>
                </a:prstGeom>
                <a:noFill/>
                <a:ln w="9525">
                  <a:solidFill>
                    <a:srgbClr val="000000"/>
                  </a:solidFill>
                  <a:round/>
                  <a:headEnd/>
                  <a:tailEnd/>
                </a:ln>
              </p:spPr>
              <p:txBody>
                <a:bodyPr/>
                <a:lstStyle/>
                <a:p>
                  <a:endParaRPr lang="en-US"/>
                </a:p>
              </p:txBody>
            </p:sp>
            <p:sp>
              <p:nvSpPr>
                <p:cNvPr id="69641" name="Rectangle 9"/>
                <p:cNvSpPr>
                  <a:spLocks noChangeArrowheads="1"/>
                </p:cNvSpPr>
                <p:nvPr/>
              </p:nvSpPr>
              <p:spPr bwMode="auto">
                <a:xfrm>
                  <a:off x="3941" y="9598"/>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42" name="Line 10"/>
                <p:cNvSpPr>
                  <a:spLocks noChangeShapeType="1"/>
                </p:cNvSpPr>
                <p:nvPr/>
              </p:nvSpPr>
              <p:spPr bwMode="auto">
                <a:xfrm>
                  <a:off x="7100" y="9728"/>
                  <a:ext cx="435" cy="0"/>
                </a:xfrm>
                <a:prstGeom prst="line">
                  <a:avLst/>
                </a:prstGeom>
                <a:noFill/>
                <a:ln w="9525">
                  <a:solidFill>
                    <a:srgbClr val="000000"/>
                  </a:solidFill>
                  <a:round/>
                  <a:headEnd/>
                  <a:tailEnd/>
                </a:ln>
              </p:spPr>
              <p:txBody>
                <a:bodyPr/>
                <a:lstStyle/>
                <a:p>
                  <a:endParaRPr lang="en-US"/>
                </a:p>
              </p:txBody>
            </p:sp>
            <p:sp>
              <p:nvSpPr>
                <p:cNvPr id="69643" name="Line 11"/>
                <p:cNvSpPr>
                  <a:spLocks noChangeShapeType="1"/>
                </p:cNvSpPr>
                <p:nvPr/>
              </p:nvSpPr>
              <p:spPr bwMode="auto">
                <a:xfrm>
                  <a:off x="7463" y="10828"/>
                  <a:ext cx="402" cy="0"/>
                </a:xfrm>
                <a:prstGeom prst="line">
                  <a:avLst/>
                </a:prstGeom>
                <a:noFill/>
                <a:ln w="9525">
                  <a:solidFill>
                    <a:srgbClr val="000000"/>
                  </a:solidFill>
                  <a:round/>
                  <a:headEnd/>
                  <a:tailEnd/>
                </a:ln>
              </p:spPr>
              <p:txBody>
                <a:bodyPr/>
                <a:lstStyle/>
                <a:p>
                  <a:endParaRPr lang="en-US"/>
                </a:p>
              </p:txBody>
            </p:sp>
            <p:sp>
              <p:nvSpPr>
                <p:cNvPr id="69644" name="Line 12"/>
                <p:cNvSpPr>
                  <a:spLocks noChangeShapeType="1"/>
                </p:cNvSpPr>
                <p:nvPr/>
              </p:nvSpPr>
              <p:spPr bwMode="auto">
                <a:xfrm>
                  <a:off x="6536" y="11291"/>
                  <a:ext cx="2278" cy="0"/>
                </a:xfrm>
                <a:prstGeom prst="line">
                  <a:avLst/>
                </a:prstGeom>
                <a:noFill/>
                <a:ln w="9525">
                  <a:solidFill>
                    <a:srgbClr val="000000"/>
                  </a:solidFill>
                  <a:round/>
                  <a:headEnd/>
                  <a:tailEnd/>
                </a:ln>
              </p:spPr>
              <p:txBody>
                <a:bodyPr/>
                <a:lstStyle/>
                <a:p>
                  <a:endParaRPr lang="en-US"/>
                </a:p>
              </p:txBody>
            </p:sp>
            <p:sp>
              <p:nvSpPr>
                <p:cNvPr id="69645" name="Line 13"/>
                <p:cNvSpPr>
                  <a:spLocks noChangeShapeType="1"/>
                </p:cNvSpPr>
                <p:nvPr/>
              </p:nvSpPr>
              <p:spPr bwMode="auto">
                <a:xfrm>
                  <a:off x="7675" y="10839"/>
                  <a:ext cx="0" cy="469"/>
                </a:xfrm>
                <a:prstGeom prst="line">
                  <a:avLst/>
                </a:prstGeom>
                <a:noFill/>
                <a:ln w="9525">
                  <a:solidFill>
                    <a:srgbClr val="000000"/>
                  </a:solidFill>
                  <a:round/>
                  <a:headEnd/>
                  <a:tailEnd/>
                </a:ln>
              </p:spPr>
              <p:txBody>
                <a:bodyPr/>
                <a:lstStyle/>
                <a:p>
                  <a:endParaRPr lang="en-US"/>
                </a:p>
              </p:txBody>
            </p:sp>
            <p:sp>
              <p:nvSpPr>
                <p:cNvPr id="69646" name="Line 14"/>
                <p:cNvSpPr>
                  <a:spLocks noChangeShapeType="1"/>
                </p:cNvSpPr>
                <p:nvPr/>
              </p:nvSpPr>
              <p:spPr bwMode="auto">
                <a:xfrm>
                  <a:off x="6525" y="11296"/>
                  <a:ext cx="0" cy="469"/>
                </a:xfrm>
                <a:prstGeom prst="line">
                  <a:avLst/>
                </a:prstGeom>
                <a:noFill/>
                <a:ln w="9525">
                  <a:solidFill>
                    <a:srgbClr val="000000"/>
                  </a:solidFill>
                  <a:round/>
                  <a:headEnd/>
                  <a:tailEnd/>
                </a:ln>
              </p:spPr>
              <p:txBody>
                <a:bodyPr/>
                <a:lstStyle/>
                <a:p>
                  <a:endParaRPr lang="en-US"/>
                </a:p>
              </p:txBody>
            </p:sp>
            <p:sp>
              <p:nvSpPr>
                <p:cNvPr id="69647" name="Line 15"/>
                <p:cNvSpPr>
                  <a:spLocks noChangeShapeType="1"/>
                </p:cNvSpPr>
                <p:nvPr/>
              </p:nvSpPr>
              <p:spPr bwMode="auto">
                <a:xfrm>
                  <a:off x="7118" y="11302"/>
                  <a:ext cx="0" cy="469"/>
                </a:xfrm>
                <a:prstGeom prst="line">
                  <a:avLst/>
                </a:prstGeom>
                <a:noFill/>
                <a:ln w="9525">
                  <a:solidFill>
                    <a:srgbClr val="000000"/>
                  </a:solidFill>
                  <a:round/>
                  <a:headEnd/>
                  <a:tailEnd/>
                </a:ln>
              </p:spPr>
              <p:txBody>
                <a:bodyPr/>
                <a:lstStyle/>
                <a:p>
                  <a:endParaRPr lang="en-US"/>
                </a:p>
              </p:txBody>
            </p:sp>
            <p:sp>
              <p:nvSpPr>
                <p:cNvPr id="69648" name="Line 16"/>
                <p:cNvSpPr>
                  <a:spLocks noChangeShapeType="1"/>
                </p:cNvSpPr>
                <p:nvPr/>
              </p:nvSpPr>
              <p:spPr bwMode="auto">
                <a:xfrm>
                  <a:off x="7676" y="11291"/>
                  <a:ext cx="0" cy="469"/>
                </a:xfrm>
                <a:prstGeom prst="line">
                  <a:avLst/>
                </a:prstGeom>
                <a:noFill/>
                <a:ln w="9525">
                  <a:solidFill>
                    <a:srgbClr val="000000"/>
                  </a:solidFill>
                  <a:round/>
                  <a:headEnd/>
                  <a:tailEnd/>
                </a:ln>
              </p:spPr>
              <p:txBody>
                <a:bodyPr/>
                <a:lstStyle/>
                <a:p>
                  <a:endParaRPr lang="en-US"/>
                </a:p>
              </p:txBody>
            </p:sp>
            <p:sp>
              <p:nvSpPr>
                <p:cNvPr id="69649" name="Line 17"/>
                <p:cNvSpPr>
                  <a:spLocks noChangeShapeType="1"/>
                </p:cNvSpPr>
                <p:nvPr/>
              </p:nvSpPr>
              <p:spPr bwMode="auto">
                <a:xfrm>
                  <a:off x="8235" y="11297"/>
                  <a:ext cx="0" cy="469"/>
                </a:xfrm>
                <a:prstGeom prst="line">
                  <a:avLst/>
                </a:prstGeom>
                <a:noFill/>
                <a:ln w="9525">
                  <a:solidFill>
                    <a:srgbClr val="000000"/>
                  </a:solidFill>
                  <a:round/>
                  <a:headEnd/>
                  <a:tailEnd/>
                </a:ln>
              </p:spPr>
              <p:txBody>
                <a:bodyPr/>
                <a:lstStyle/>
                <a:p>
                  <a:endParaRPr lang="en-US"/>
                </a:p>
              </p:txBody>
            </p:sp>
            <p:sp>
              <p:nvSpPr>
                <p:cNvPr id="69650" name="Line 18"/>
                <p:cNvSpPr>
                  <a:spLocks noChangeShapeType="1"/>
                </p:cNvSpPr>
                <p:nvPr/>
              </p:nvSpPr>
              <p:spPr bwMode="auto">
                <a:xfrm>
                  <a:off x="8792" y="11302"/>
                  <a:ext cx="0" cy="469"/>
                </a:xfrm>
                <a:prstGeom prst="line">
                  <a:avLst/>
                </a:prstGeom>
                <a:noFill/>
                <a:ln w="9525">
                  <a:solidFill>
                    <a:srgbClr val="000000"/>
                  </a:solidFill>
                  <a:round/>
                  <a:headEnd/>
                  <a:tailEnd/>
                </a:ln>
              </p:spPr>
              <p:txBody>
                <a:bodyPr/>
                <a:lstStyle/>
                <a:p>
                  <a:endParaRPr lang="en-US"/>
                </a:p>
              </p:txBody>
            </p:sp>
            <p:sp>
              <p:nvSpPr>
                <p:cNvPr id="69651" name="Oval 19"/>
                <p:cNvSpPr>
                  <a:spLocks noChangeArrowheads="1"/>
                </p:cNvSpPr>
                <p:nvPr/>
              </p:nvSpPr>
              <p:spPr bwMode="auto">
                <a:xfrm>
                  <a:off x="6979" y="11697"/>
                  <a:ext cx="302" cy="284"/>
                </a:xfrm>
                <a:prstGeom prst="ellipse">
                  <a:avLst/>
                </a:prstGeom>
                <a:solidFill>
                  <a:srgbClr val="000000"/>
                </a:solidFill>
                <a:ln w="9525">
                  <a:solidFill>
                    <a:srgbClr val="000000"/>
                  </a:solidFill>
                  <a:round/>
                  <a:headEnd/>
                  <a:tailEnd/>
                </a:ln>
              </p:spPr>
              <p:txBody>
                <a:bodyPr/>
                <a:lstStyle/>
                <a:p>
                  <a:endParaRPr lang="en-US"/>
                </a:p>
              </p:txBody>
            </p:sp>
            <p:sp>
              <p:nvSpPr>
                <p:cNvPr id="69652" name="Oval 20"/>
                <p:cNvSpPr>
                  <a:spLocks noChangeArrowheads="1"/>
                </p:cNvSpPr>
                <p:nvPr/>
              </p:nvSpPr>
              <p:spPr bwMode="auto">
                <a:xfrm>
                  <a:off x="6380" y="11702"/>
                  <a:ext cx="302" cy="284"/>
                </a:xfrm>
                <a:prstGeom prst="ellipse">
                  <a:avLst/>
                </a:prstGeom>
                <a:solidFill>
                  <a:srgbClr val="FFFFFF"/>
                </a:solidFill>
                <a:ln w="9525">
                  <a:solidFill>
                    <a:srgbClr val="000000"/>
                  </a:solidFill>
                  <a:round/>
                  <a:headEnd/>
                  <a:tailEnd/>
                </a:ln>
              </p:spPr>
              <p:txBody>
                <a:bodyPr/>
                <a:lstStyle/>
                <a:p>
                  <a:endParaRPr lang="en-US"/>
                </a:p>
              </p:txBody>
            </p:sp>
            <p:sp>
              <p:nvSpPr>
                <p:cNvPr id="69653" name="Rectangle 21"/>
                <p:cNvSpPr>
                  <a:spLocks noChangeArrowheads="1"/>
                </p:cNvSpPr>
                <p:nvPr/>
              </p:nvSpPr>
              <p:spPr bwMode="auto">
                <a:xfrm>
                  <a:off x="7518" y="11684"/>
                  <a:ext cx="302" cy="318"/>
                </a:xfrm>
                <a:prstGeom prst="rect">
                  <a:avLst/>
                </a:prstGeom>
                <a:solidFill>
                  <a:srgbClr val="000000"/>
                </a:solidFill>
                <a:ln w="9525">
                  <a:solidFill>
                    <a:srgbClr val="000000"/>
                  </a:solidFill>
                  <a:miter lim="800000"/>
                  <a:headEnd/>
                  <a:tailEnd/>
                </a:ln>
              </p:spPr>
              <p:txBody>
                <a:bodyPr/>
                <a:lstStyle/>
                <a:p>
                  <a:endParaRPr lang="en-US"/>
                </a:p>
              </p:txBody>
            </p:sp>
            <p:sp>
              <p:nvSpPr>
                <p:cNvPr id="69654" name="Rectangle 22"/>
                <p:cNvSpPr>
                  <a:spLocks noChangeArrowheads="1"/>
                </p:cNvSpPr>
                <p:nvPr/>
              </p:nvSpPr>
              <p:spPr bwMode="auto">
                <a:xfrm>
                  <a:off x="8084" y="11679"/>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55" name="Rectangle 23"/>
                <p:cNvSpPr>
                  <a:spLocks noChangeArrowheads="1"/>
                </p:cNvSpPr>
                <p:nvPr/>
              </p:nvSpPr>
              <p:spPr bwMode="auto">
                <a:xfrm>
                  <a:off x="8618" y="11680"/>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56" name="Oval 24"/>
                <p:cNvSpPr>
                  <a:spLocks noChangeArrowheads="1"/>
                </p:cNvSpPr>
                <p:nvPr/>
              </p:nvSpPr>
              <p:spPr bwMode="auto">
                <a:xfrm>
                  <a:off x="7854" y="10680"/>
                  <a:ext cx="302" cy="284"/>
                </a:xfrm>
                <a:prstGeom prst="ellipse">
                  <a:avLst/>
                </a:prstGeom>
                <a:solidFill>
                  <a:srgbClr val="FFFFFF"/>
                </a:solidFill>
                <a:ln w="9525">
                  <a:solidFill>
                    <a:srgbClr val="000000"/>
                  </a:solidFill>
                  <a:round/>
                  <a:headEnd/>
                  <a:tailEnd/>
                </a:ln>
              </p:spPr>
              <p:txBody>
                <a:bodyPr/>
                <a:lstStyle/>
                <a:p>
                  <a:endParaRPr lang="en-US"/>
                </a:p>
              </p:txBody>
            </p:sp>
            <p:sp>
              <p:nvSpPr>
                <p:cNvPr id="69657" name="Line 25"/>
                <p:cNvSpPr>
                  <a:spLocks noChangeShapeType="1"/>
                </p:cNvSpPr>
                <p:nvPr/>
              </p:nvSpPr>
              <p:spPr bwMode="auto">
                <a:xfrm>
                  <a:off x="3918" y="10264"/>
                  <a:ext cx="1272" cy="0"/>
                </a:xfrm>
                <a:prstGeom prst="line">
                  <a:avLst/>
                </a:prstGeom>
                <a:noFill/>
                <a:ln w="9525">
                  <a:solidFill>
                    <a:srgbClr val="000000"/>
                  </a:solidFill>
                  <a:round/>
                  <a:headEnd/>
                  <a:tailEnd/>
                </a:ln>
              </p:spPr>
              <p:txBody>
                <a:bodyPr/>
                <a:lstStyle/>
                <a:p>
                  <a:endParaRPr lang="en-US"/>
                </a:p>
              </p:txBody>
            </p:sp>
            <p:sp>
              <p:nvSpPr>
                <p:cNvPr id="69658" name="Line 26"/>
                <p:cNvSpPr>
                  <a:spLocks noChangeShapeType="1"/>
                </p:cNvSpPr>
                <p:nvPr/>
              </p:nvSpPr>
              <p:spPr bwMode="auto">
                <a:xfrm>
                  <a:off x="4404" y="9762"/>
                  <a:ext cx="0" cy="519"/>
                </a:xfrm>
                <a:prstGeom prst="line">
                  <a:avLst/>
                </a:prstGeom>
                <a:noFill/>
                <a:ln w="9525">
                  <a:solidFill>
                    <a:srgbClr val="000000"/>
                  </a:solidFill>
                  <a:round/>
                  <a:headEnd/>
                  <a:tailEnd/>
                </a:ln>
              </p:spPr>
              <p:txBody>
                <a:bodyPr/>
                <a:lstStyle/>
                <a:p>
                  <a:endParaRPr lang="en-US"/>
                </a:p>
              </p:txBody>
            </p:sp>
            <p:sp>
              <p:nvSpPr>
                <p:cNvPr id="69659" name="Line 27"/>
                <p:cNvSpPr>
                  <a:spLocks noChangeShapeType="1"/>
                </p:cNvSpPr>
                <p:nvPr/>
              </p:nvSpPr>
              <p:spPr bwMode="auto">
                <a:xfrm>
                  <a:off x="3918" y="10264"/>
                  <a:ext cx="0" cy="503"/>
                </a:xfrm>
                <a:prstGeom prst="line">
                  <a:avLst/>
                </a:prstGeom>
                <a:noFill/>
                <a:ln w="9525">
                  <a:solidFill>
                    <a:srgbClr val="000000"/>
                  </a:solidFill>
                  <a:round/>
                  <a:headEnd/>
                  <a:tailEnd/>
                </a:ln>
              </p:spPr>
              <p:txBody>
                <a:bodyPr/>
                <a:lstStyle/>
                <a:p>
                  <a:endParaRPr lang="en-US"/>
                </a:p>
              </p:txBody>
            </p:sp>
            <p:sp>
              <p:nvSpPr>
                <p:cNvPr id="69660" name="Line 28"/>
                <p:cNvSpPr>
                  <a:spLocks noChangeShapeType="1"/>
                </p:cNvSpPr>
                <p:nvPr/>
              </p:nvSpPr>
              <p:spPr bwMode="auto">
                <a:xfrm>
                  <a:off x="4543" y="10269"/>
                  <a:ext cx="0" cy="503"/>
                </a:xfrm>
                <a:prstGeom prst="line">
                  <a:avLst/>
                </a:prstGeom>
                <a:noFill/>
                <a:ln w="9525">
                  <a:solidFill>
                    <a:srgbClr val="000000"/>
                  </a:solidFill>
                  <a:round/>
                  <a:headEnd/>
                  <a:tailEnd/>
                </a:ln>
              </p:spPr>
              <p:txBody>
                <a:bodyPr/>
                <a:lstStyle/>
                <a:p>
                  <a:endParaRPr lang="en-US"/>
                </a:p>
              </p:txBody>
            </p:sp>
            <p:sp>
              <p:nvSpPr>
                <p:cNvPr id="69661" name="Line 29"/>
                <p:cNvSpPr>
                  <a:spLocks noChangeShapeType="1"/>
                </p:cNvSpPr>
                <p:nvPr/>
              </p:nvSpPr>
              <p:spPr bwMode="auto">
                <a:xfrm>
                  <a:off x="5168" y="10275"/>
                  <a:ext cx="0" cy="503"/>
                </a:xfrm>
                <a:prstGeom prst="line">
                  <a:avLst/>
                </a:prstGeom>
                <a:noFill/>
                <a:ln w="9525">
                  <a:solidFill>
                    <a:srgbClr val="000000"/>
                  </a:solidFill>
                  <a:round/>
                  <a:headEnd/>
                  <a:tailEnd/>
                </a:ln>
              </p:spPr>
              <p:txBody>
                <a:bodyPr/>
                <a:lstStyle/>
                <a:p>
                  <a:endParaRPr lang="en-US"/>
                </a:p>
              </p:txBody>
            </p:sp>
            <p:sp>
              <p:nvSpPr>
                <p:cNvPr id="69662" name="Oval 30"/>
                <p:cNvSpPr>
                  <a:spLocks noChangeArrowheads="1"/>
                </p:cNvSpPr>
                <p:nvPr/>
              </p:nvSpPr>
              <p:spPr bwMode="auto">
                <a:xfrm>
                  <a:off x="7491" y="9598"/>
                  <a:ext cx="302" cy="284"/>
                </a:xfrm>
                <a:prstGeom prst="ellipse">
                  <a:avLst/>
                </a:prstGeom>
                <a:solidFill>
                  <a:srgbClr val="FFFFFF"/>
                </a:solidFill>
                <a:ln w="9525">
                  <a:solidFill>
                    <a:srgbClr val="000000"/>
                  </a:solidFill>
                  <a:round/>
                  <a:headEnd/>
                  <a:tailEnd/>
                </a:ln>
              </p:spPr>
              <p:txBody>
                <a:bodyPr/>
                <a:lstStyle/>
                <a:p>
                  <a:endParaRPr lang="en-US"/>
                </a:p>
              </p:txBody>
            </p:sp>
            <p:sp>
              <p:nvSpPr>
                <p:cNvPr id="69663" name="Line 31"/>
                <p:cNvSpPr>
                  <a:spLocks noChangeShapeType="1"/>
                </p:cNvSpPr>
                <p:nvPr/>
              </p:nvSpPr>
              <p:spPr bwMode="auto">
                <a:xfrm>
                  <a:off x="7318" y="9729"/>
                  <a:ext cx="0" cy="1021"/>
                </a:xfrm>
                <a:prstGeom prst="line">
                  <a:avLst/>
                </a:prstGeom>
                <a:noFill/>
                <a:ln w="9525">
                  <a:solidFill>
                    <a:srgbClr val="000000"/>
                  </a:solidFill>
                  <a:round/>
                  <a:headEnd/>
                  <a:tailEnd/>
                </a:ln>
              </p:spPr>
              <p:txBody>
                <a:bodyPr/>
                <a:lstStyle/>
                <a:p>
                  <a:endParaRPr lang="en-US"/>
                </a:p>
              </p:txBody>
            </p:sp>
            <p:sp>
              <p:nvSpPr>
                <p:cNvPr id="69664" name="Rectangle 32"/>
                <p:cNvSpPr>
                  <a:spLocks noChangeArrowheads="1"/>
                </p:cNvSpPr>
                <p:nvPr/>
              </p:nvSpPr>
              <p:spPr bwMode="auto">
                <a:xfrm>
                  <a:off x="7166" y="10664"/>
                  <a:ext cx="302" cy="318"/>
                </a:xfrm>
                <a:prstGeom prst="rect">
                  <a:avLst/>
                </a:prstGeom>
                <a:solidFill>
                  <a:srgbClr val="FFFFFF"/>
                </a:solidFill>
                <a:ln w="9525">
                  <a:solidFill>
                    <a:srgbClr val="000000"/>
                  </a:solidFill>
                  <a:miter lim="800000"/>
                  <a:headEnd/>
                  <a:tailEnd/>
                </a:ln>
              </p:spPr>
              <p:txBody>
                <a:bodyPr/>
                <a:lstStyle/>
                <a:p>
                  <a:endParaRPr lang="en-US"/>
                </a:p>
              </p:txBody>
            </p:sp>
            <p:grpSp>
              <p:nvGrpSpPr>
                <p:cNvPr id="69665" name="Group 33"/>
                <p:cNvGrpSpPr>
                  <a:grpSpLocks/>
                </p:cNvGrpSpPr>
                <p:nvPr/>
              </p:nvGrpSpPr>
              <p:grpSpPr bwMode="auto">
                <a:xfrm>
                  <a:off x="3080" y="10680"/>
                  <a:ext cx="990" cy="319"/>
                  <a:chOff x="1478" y="7203"/>
                  <a:chExt cx="990" cy="319"/>
                </a:xfrm>
              </p:grpSpPr>
              <p:sp>
                <p:nvSpPr>
                  <p:cNvPr id="69666" name="Rectangle 34"/>
                  <p:cNvSpPr>
                    <a:spLocks noChangeArrowheads="1"/>
                  </p:cNvSpPr>
                  <p:nvPr/>
                </p:nvSpPr>
                <p:spPr bwMode="auto">
                  <a:xfrm>
                    <a:off x="1478" y="7204"/>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67" name="Oval 35"/>
                  <p:cNvSpPr>
                    <a:spLocks noChangeArrowheads="1"/>
                  </p:cNvSpPr>
                  <p:nvPr/>
                </p:nvSpPr>
                <p:spPr bwMode="auto">
                  <a:xfrm>
                    <a:off x="2166" y="7203"/>
                    <a:ext cx="302" cy="284"/>
                  </a:xfrm>
                  <a:prstGeom prst="ellipse">
                    <a:avLst/>
                  </a:prstGeom>
                  <a:solidFill>
                    <a:srgbClr val="FFFFFF"/>
                  </a:solidFill>
                  <a:ln w="9525">
                    <a:solidFill>
                      <a:srgbClr val="000000"/>
                    </a:solidFill>
                    <a:round/>
                    <a:headEnd/>
                    <a:tailEnd/>
                  </a:ln>
                </p:spPr>
                <p:txBody>
                  <a:bodyPr/>
                  <a:lstStyle/>
                  <a:p>
                    <a:endParaRPr lang="en-US"/>
                  </a:p>
                </p:txBody>
              </p:sp>
              <p:sp>
                <p:nvSpPr>
                  <p:cNvPr id="69668" name="Line 36"/>
                  <p:cNvSpPr>
                    <a:spLocks noChangeShapeType="1"/>
                  </p:cNvSpPr>
                  <p:nvPr/>
                </p:nvSpPr>
                <p:spPr bwMode="auto">
                  <a:xfrm>
                    <a:off x="1775" y="7351"/>
                    <a:ext cx="402" cy="0"/>
                  </a:xfrm>
                  <a:prstGeom prst="line">
                    <a:avLst/>
                  </a:prstGeom>
                  <a:noFill/>
                  <a:ln w="9525">
                    <a:solidFill>
                      <a:srgbClr val="000000"/>
                    </a:solidFill>
                    <a:round/>
                    <a:headEnd/>
                    <a:tailEnd/>
                  </a:ln>
                </p:spPr>
                <p:txBody>
                  <a:bodyPr/>
                  <a:lstStyle/>
                  <a:p>
                    <a:endParaRPr lang="en-US"/>
                  </a:p>
                </p:txBody>
              </p:sp>
            </p:grpSp>
            <p:sp>
              <p:nvSpPr>
                <p:cNvPr id="69669" name="Rectangle 37"/>
                <p:cNvSpPr>
                  <a:spLocks noChangeArrowheads="1"/>
                </p:cNvSpPr>
                <p:nvPr/>
              </p:nvSpPr>
              <p:spPr bwMode="auto">
                <a:xfrm>
                  <a:off x="4381" y="1067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70" name="Oval 38"/>
                <p:cNvSpPr>
                  <a:spLocks noChangeArrowheads="1"/>
                </p:cNvSpPr>
                <p:nvPr/>
              </p:nvSpPr>
              <p:spPr bwMode="auto">
                <a:xfrm>
                  <a:off x="5018" y="10692"/>
                  <a:ext cx="302" cy="284"/>
                </a:xfrm>
                <a:prstGeom prst="ellipse">
                  <a:avLst/>
                </a:prstGeom>
                <a:solidFill>
                  <a:srgbClr val="FFFFFF"/>
                </a:solidFill>
                <a:ln w="9525">
                  <a:solidFill>
                    <a:srgbClr val="000000"/>
                  </a:solidFill>
                  <a:round/>
                  <a:headEnd/>
                  <a:tailEnd/>
                </a:ln>
              </p:spPr>
              <p:txBody>
                <a:bodyPr/>
                <a:lstStyle/>
                <a:p>
                  <a:endParaRPr lang="en-US"/>
                </a:p>
              </p:txBody>
            </p:sp>
            <p:sp>
              <p:nvSpPr>
                <p:cNvPr id="69671" name="Line 39"/>
                <p:cNvSpPr>
                  <a:spLocks noChangeShapeType="1"/>
                </p:cNvSpPr>
                <p:nvPr/>
              </p:nvSpPr>
              <p:spPr bwMode="auto">
                <a:xfrm>
                  <a:off x="5638" y="8718"/>
                  <a:ext cx="402" cy="0"/>
                </a:xfrm>
                <a:prstGeom prst="line">
                  <a:avLst/>
                </a:prstGeom>
                <a:noFill/>
                <a:ln w="9525">
                  <a:solidFill>
                    <a:srgbClr val="000000"/>
                  </a:solidFill>
                  <a:round/>
                  <a:headEnd/>
                  <a:tailEnd/>
                </a:ln>
              </p:spPr>
              <p:txBody>
                <a:bodyPr/>
                <a:lstStyle/>
                <a:p>
                  <a:endParaRPr lang="en-US"/>
                </a:p>
              </p:txBody>
            </p:sp>
            <p:sp>
              <p:nvSpPr>
                <p:cNvPr id="69672" name="Line 40"/>
                <p:cNvSpPr>
                  <a:spLocks noChangeShapeType="1"/>
                </p:cNvSpPr>
                <p:nvPr/>
              </p:nvSpPr>
              <p:spPr bwMode="auto">
                <a:xfrm>
                  <a:off x="4711" y="9198"/>
                  <a:ext cx="2278" cy="0"/>
                </a:xfrm>
                <a:prstGeom prst="line">
                  <a:avLst/>
                </a:prstGeom>
                <a:noFill/>
                <a:ln w="9525">
                  <a:solidFill>
                    <a:srgbClr val="000000"/>
                  </a:solidFill>
                  <a:round/>
                  <a:headEnd/>
                  <a:tailEnd/>
                </a:ln>
              </p:spPr>
              <p:txBody>
                <a:bodyPr/>
                <a:lstStyle/>
                <a:p>
                  <a:endParaRPr lang="en-US"/>
                </a:p>
              </p:txBody>
            </p:sp>
            <p:sp>
              <p:nvSpPr>
                <p:cNvPr id="69673" name="Line 41"/>
                <p:cNvSpPr>
                  <a:spLocks noChangeShapeType="1"/>
                </p:cNvSpPr>
                <p:nvPr/>
              </p:nvSpPr>
              <p:spPr bwMode="auto">
                <a:xfrm>
                  <a:off x="5850" y="8729"/>
                  <a:ext cx="0" cy="469"/>
                </a:xfrm>
                <a:prstGeom prst="line">
                  <a:avLst/>
                </a:prstGeom>
                <a:noFill/>
                <a:ln w="9525">
                  <a:solidFill>
                    <a:srgbClr val="000000"/>
                  </a:solidFill>
                  <a:round/>
                  <a:headEnd/>
                  <a:tailEnd/>
                </a:ln>
              </p:spPr>
              <p:txBody>
                <a:bodyPr/>
                <a:lstStyle/>
                <a:p>
                  <a:endParaRPr lang="en-US"/>
                </a:p>
              </p:txBody>
            </p:sp>
            <p:sp>
              <p:nvSpPr>
                <p:cNvPr id="69674" name="Line 42"/>
                <p:cNvSpPr>
                  <a:spLocks noChangeShapeType="1"/>
                </p:cNvSpPr>
                <p:nvPr/>
              </p:nvSpPr>
              <p:spPr bwMode="auto">
                <a:xfrm>
                  <a:off x="5293" y="9209"/>
                  <a:ext cx="0" cy="469"/>
                </a:xfrm>
                <a:prstGeom prst="line">
                  <a:avLst/>
                </a:prstGeom>
                <a:noFill/>
                <a:ln w="9525">
                  <a:solidFill>
                    <a:srgbClr val="000000"/>
                  </a:solidFill>
                  <a:round/>
                  <a:headEnd/>
                  <a:tailEnd/>
                </a:ln>
              </p:spPr>
              <p:txBody>
                <a:bodyPr/>
                <a:lstStyle/>
                <a:p>
                  <a:endParaRPr lang="en-US"/>
                </a:p>
              </p:txBody>
            </p:sp>
            <p:sp>
              <p:nvSpPr>
                <p:cNvPr id="69675" name="Line 43"/>
                <p:cNvSpPr>
                  <a:spLocks noChangeShapeType="1"/>
                </p:cNvSpPr>
                <p:nvPr/>
              </p:nvSpPr>
              <p:spPr bwMode="auto">
                <a:xfrm>
                  <a:off x="5851" y="9198"/>
                  <a:ext cx="0" cy="469"/>
                </a:xfrm>
                <a:prstGeom prst="line">
                  <a:avLst/>
                </a:prstGeom>
                <a:noFill/>
                <a:ln w="9525">
                  <a:solidFill>
                    <a:srgbClr val="000000"/>
                  </a:solidFill>
                  <a:round/>
                  <a:headEnd/>
                  <a:tailEnd/>
                </a:ln>
              </p:spPr>
              <p:txBody>
                <a:bodyPr/>
                <a:lstStyle/>
                <a:p>
                  <a:endParaRPr lang="en-US"/>
                </a:p>
              </p:txBody>
            </p:sp>
            <p:sp>
              <p:nvSpPr>
                <p:cNvPr id="69676" name="Line 44"/>
                <p:cNvSpPr>
                  <a:spLocks noChangeShapeType="1"/>
                </p:cNvSpPr>
                <p:nvPr/>
              </p:nvSpPr>
              <p:spPr bwMode="auto">
                <a:xfrm>
                  <a:off x="6410" y="9204"/>
                  <a:ext cx="0" cy="469"/>
                </a:xfrm>
                <a:prstGeom prst="line">
                  <a:avLst/>
                </a:prstGeom>
                <a:noFill/>
                <a:ln w="9525">
                  <a:solidFill>
                    <a:srgbClr val="000000"/>
                  </a:solidFill>
                  <a:round/>
                  <a:headEnd/>
                  <a:tailEnd/>
                </a:ln>
              </p:spPr>
              <p:txBody>
                <a:bodyPr/>
                <a:lstStyle/>
                <a:p>
                  <a:endParaRPr lang="en-US"/>
                </a:p>
              </p:txBody>
            </p:sp>
            <p:sp>
              <p:nvSpPr>
                <p:cNvPr id="69677" name="Line 45"/>
                <p:cNvSpPr>
                  <a:spLocks noChangeShapeType="1"/>
                </p:cNvSpPr>
                <p:nvPr/>
              </p:nvSpPr>
              <p:spPr bwMode="auto">
                <a:xfrm>
                  <a:off x="6967" y="9209"/>
                  <a:ext cx="0" cy="469"/>
                </a:xfrm>
                <a:prstGeom prst="line">
                  <a:avLst/>
                </a:prstGeom>
                <a:noFill/>
                <a:ln w="9525">
                  <a:solidFill>
                    <a:srgbClr val="000000"/>
                  </a:solidFill>
                  <a:round/>
                  <a:headEnd/>
                  <a:tailEnd/>
                </a:ln>
              </p:spPr>
              <p:txBody>
                <a:bodyPr/>
                <a:lstStyle/>
                <a:p>
                  <a:endParaRPr lang="en-US"/>
                </a:p>
              </p:txBody>
            </p:sp>
            <p:sp>
              <p:nvSpPr>
                <p:cNvPr id="69678" name="Oval 46"/>
                <p:cNvSpPr>
                  <a:spLocks noChangeArrowheads="1"/>
                </p:cNvSpPr>
                <p:nvPr/>
              </p:nvSpPr>
              <p:spPr bwMode="auto">
                <a:xfrm>
                  <a:off x="5154" y="9604"/>
                  <a:ext cx="302" cy="284"/>
                </a:xfrm>
                <a:prstGeom prst="ellipse">
                  <a:avLst/>
                </a:prstGeom>
                <a:solidFill>
                  <a:srgbClr val="000000"/>
                </a:solidFill>
                <a:ln w="9525">
                  <a:solidFill>
                    <a:srgbClr val="000000"/>
                  </a:solidFill>
                  <a:round/>
                  <a:headEnd/>
                  <a:tailEnd/>
                </a:ln>
              </p:spPr>
              <p:txBody>
                <a:bodyPr/>
                <a:lstStyle/>
                <a:p>
                  <a:endParaRPr lang="en-US"/>
                </a:p>
              </p:txBody>
            </p:sp>
            <p:sp>
              <p:nvSpPr>
                <p:cNvPr id="69679" name="Oval 47"/>
                <p:cNvSpPr>
                  <a:spLocks noChangeArrowheads="1"/>
                </p:cNvSpPr>
                <p:nvPr/>
              </p:nvSpPr>
              <p:spPr bwMode="auto">
                <a:xfrm>
                  <a:off x="4555" y="9609"/>
                  <a:ext cx="302" cy="284"/>
                </a:xfrm>
                <a:prstGeom prst="ellipse">
                  <a:avLst/>
                </a:prstGeom>
                <a:solidFill>
                  <a:srgbClr val="FFFFFF"/>
                </a:solidFill>
                <a:ln w="9525">
                  <a:solidFill>
                    <a:srgbClr val="000000"/>
                  </a:solidFill>
                  <a:round/>
                  <a:headEnd/>
                  <a:tailEnd/>
                </a:ln>
              </p:spPr>
              <p:txBody>
                <a:bodyPr/>
                <a:lstStyle/>
                <a:p>
                  <a:endParaRPr lang="en-US"/>
                </a:p>
              </p:txBody>
            </p:sp>
            <p:sp>
              <p:nvSpPr>
                <p:cNvPr id="69680" name="Rectangle 48"/>
                <p:cNvSpPr>
                  <a:spLocks noChangeArrowheads="1"/>
                </p:cNvSpPr>
                <p:nvPr/>
              </p:nvSpPr>
              <p:spPr bwMode="auto">
                <a:xfrm>
                  <a:off x="5693" y="959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81" name="Rectangle 49"/>
                <p:cNvSpPr>
                  <a:spLocks noChangeArrowheads="1"/>
                </p:cNvSpPr>
                <p:nvPr/>
              </p:nvSpPr>
              <p:spPr bwMode="auto">
                <a:xfrm>
                  <a:off x="6259" y="958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82" name="Rectangle 50"/>
                <p:cNvSpPr>
                  <a:spLocks noChangeArrowheads="1"/>
                </p:cNvSpPr>
                <p:nvPr/>
              </p:nvSpPr>
              <p:spPr bwMode="auto">
                <a:xfrm>
                  <a:off x="6793" y="9587"/>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83" name="Rectangle 51"/>
                <p:cNvSpPr>
                  <a:spLocks noChangeArrowheads="1"/>
                </p:cNvSpPr>
                <p:nvPr/>
              </p:nvSpPr>
              <p:spPr bwMode="auto">
                <a:xfrm>
                  <a:off x="5341" y="857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69684" name="Oval 52"/>
                <p:cNvSpPr>
                  <a:spLocks noChangeArrowheads="1"/>
                </p:cNvSpPr>
                <p:nvPr/>
              </p:nvSpPr>
              <p:spPr bwMode="auto">
                <a:xfrm>
                  <a:off x="6029" y="8587"/>
                  <a:ext cx="302" cy="284"/>
                </a:xfrm>
                <a:prstGeom prst="ellipse">
                  <a:avLst/>
                </a:prstGeom>
                <a:solidFill>
                  <a:srgbClr val="FFFFFF"/>
                </a:solidFill>
                <a:ln w="9525">
                  <a:solidFill>
                    <a:srgbClr val="000000"/>
                  </a:solidFill>
                  <a:round/>
                  <a:headEnd/>
                  <a:tailEnd/>
                </a:ln>
              </p:spPr>
              <p:txBody>
                <a:bodyPr/>
                <a:lstStyle/>
                <a:p>
                  <a:endParaRPr lang="en-US"/>
                </a:p>
              </p:txBody>
            </p:sp>
          </p:grpSp>
        </p:grpSp>
        <p:sp>
          <p:nvSpPr>
            <p:cNvPr id="69685" name="Text Box 53"/>
            <p:cNvSpPr txBox="1">
              <a:spLocks noChangeArrowheads="1"/>
            </p:cNvSpPr>
            <p:nvPr/>
          </p:nvSpPr>
          <p:spPr bwMode="auto">
            <a:xfrm>
              <a:off x="1624" y="8490"/>
              <a:ext cx="452" cy="385"/>
            </a:xfrm>
            <a:prstGeom prst="rect">
              <a:avLst/>
            </a:prstGeom>
            <a:noFill/>
            <a:ln w="9525">
              <a:noFill/>
              <a:miter lim="800000"/>
              <a:headEnd/>
              <a:tailEnd/>
            </a:ln>
          </p:spPr>
          <p:txBody>
            <a:bodyPr/>
            <a:lstStyle/>
            <a:p>
              <a:pPr algn="ctr"/>
              <a:r>
                <a:rPr lang="fr-FR" b="1">
                  <a:solidFill>
                    <a:srgbClr val="FF0000"/>
                  </a:solidFill>
                  <a:latin typeface="Times New Roman" pitchFamily="18" charset="0"/>
                </a:rPr>
                <a:t>I</a:t>
              </a:r>
              <a:endParaRPr lang="en-GB">
                <a:solidFill>
                  <a:srgbClr val="FF0000"/>
                </a:solidFill>
                <a:latin typeface="Arial" charset="0"/>
              </a:endParaRPr>
            </a:p>
          </p:txBody>
        </p:sp>
        <p:sp>
          <p:nvSpPr>
            <p:cNvPr id="69686" name="Text Box 54"/>
            <p:cNvSpPr txBox="1">
              <a:spLocks noChangeArrowheads="1"/>
            </p:cNvSpPr>
            <p:nvPr/>
          </p:nvSpPr>
          <p:spPr bwMode="auto">
            <a:xfrm>
              <a:off x="1613" y="9567"/>
              <a:ext cx="586" cy="386"/>
            </a:xfrm>
            <a:prstGeom prst="rect">
              <a:avLst/>
            </a:prstGeom>
            <a:noFill/>
            <a:ln w="9525">
              <a:noFill/>
              <a:miter lim="800000"/>
              <a:headEnd/>
              <a:tailEnd/>
            </a:ln>
          </p:spPr>
          <p:txBody>
            <a:bodyPr/>
            <a:lstStyle/>
            <a:p>
              <a:pPr algn="ctr"/>
              <a:r>
                <a:rPr lang="fr-FR" b="1">
                  <a:solidFill>
                    <a:srgbClr val="FF0000"/>
                  </a:solidFill>
                  <a:latin typeface="Times New Roman" pitchFamily="18" charset="0"/>
                </a:rPr>
                <a:t>II</a:t>
              </a:r>
              <a:endParaRPr lang="en-GB">
                <a:solidFill>
                  <a:srgbClr val="FF0000"/>
                </a:solidFill>
                <a:latin typeface="Arial" charset="0"/>
              </a:endParaRPr>
            </a:p>
          </p:txBody>
        </p:sp>
        <p:sp>
          <p:nvSpPr>
            <p:cNvPr id="69687" name="Text Box 55"/>
            <p:cNvSpPr txBox="1">
              <a:spLocks noChangeArrowheads="1"/>
            </p:cNvSpPr>
            <p:nvPr/>
          </p:nvSpPr>
          <p:spPr bwMode="auto">
            <a:xfrm>
              <a:off x="1581" y="10644"/>
              <a:ext cx="620" cy="402"/>
            </a:xfrm>
            <a:prstGeom prst="rect">
              <a:avLst/>
            </a:prstGeom>
            <a:noFill/>
            <a:ln w="9525">
              <a:noFill/>
              <a:miter lim="800000"/>
              <a:headEnd/>
              <a:tailEnd/>
            </a:ln>
          </p:spPr>
          <p:txBody>
            <a:bodyPr/>
            <a:lstStyle/>
            <a:p>
              <a:pPr algn="ctr"/>
              <a:r>
                <a:rPr lang="fr-FR" b="1">
                  <a:solidFill>
                    <a:srgbClr val="FF0000"/>
                  </a:solidFill>
                  <a:latin typeface="Times New Roman" pitchFamily="18" charset="0"/>
                </a:rPr>
                <a:t>III</a:t>
              </a:r>
              <a:endParaRPr lang="en-GB">
                <a:solidFill>
                  <a:srgbClr val="FF0000"/>
                </a:solidFill>
                <a:latin typeface="Arial" charset="0"/>
              </a:endParaRPr>
            </a:p>
          </p:txBody>
        </p:sp>
        <p:sp>
          <p:nvSpPr>
            <p:cNvPr id="69688" name="Text Box 56"/>
            <p:cNvSpPr txBox="1">
              <a:spLocks noChangeArrowheads="1"/>
            </p:cNvSpPr>
            <p:nvPr/>
          </p:nvSpPr>
          <p:spPr bwMode="auto">
            <a:xfrm>
              <a:off x="1568" y="11554"/>
              <a:ext cx="603" cy="385"/>
            </a:xfrm>
            <a:prstGeom prst="rect">
              <a:avLst/>
            </a:prstGeom>
            <a:noFill/>
            <a:ln w="9525">
              <a:noFill/>
              <a:miter lim="800000"/>
              <a:headEnd/>
              <a:tailEnd/>
            </a:ln>
          </p:spPr>
          <p:txBody>
            <a:bodyPr/>
            <a:lstStyle/>
            <a:p>
              <a:pPr algn="ctr"/>
              <a:r>
                <a:rPr lang="fr-FR" b="1">
                  <a:solidFill>
                    <a:srgbClr val="FF0000"/>
                  </a:solidFill>
                  <a:latin typeface="Times New Roman" pitchFamily="18" charset="0"/>
                </a:rPr>
                <a:t>IV</a:t>
              </a:r>
              <a:endParaRPr lang="en-GB">
                <a:solidFill>
                  <a:srgbClr val="FF0000"/>
                </a:solidFill>
                <a:latin typeface="Arial" charset="0"/>
              </a:endParaRPr>
            </a:p>
          </p:txBody>
        </p:sp>
      </p:grpSp>
      <p:sp>
        <p:nvSpPr>
          <p:cNvPr id="69689" name="Text Box 57"/>
          <p:cNvSpPr txBox="1">
            <a:spLocks noChangeArrowheads="1"/>
          </p:cNvSpPr>
          <p:nvPr/>
        </p:nvSpPr>
        <p:spPr bwMode="auto">
          <a:xfrm>
            <a:off x="488950" y="6430963"/>
            <a:ext cx="2171700" cy="274637"/>
          </a:xfrm>
          <a:prstGeom prst="rect">
            <a:avLst/>
          </a:prstGeom>
          <a:noFill/>
          <a:ln w="9525">
            <a:noFill/>
            <a:miter lim="800000"/>
            <a:headEnd/>
            <a:tailEnd/>
          </a:ln>
          <a:effectLst/>
        </p:spPr>
        <p:txBody>
          <a:bodyPr>
            <a:spAutoFit/>
          </a:bodyPr>
          <a:lstStyle/>
          <a:p>
            <a:r>
              <a:rPr lang="en-US" sz="1200">
                <a:latin typeface="Arial" charset="0"/>
              </a:rPr>
              <a:t>© 2007 Paul Billiet </a:t>
            </a:r>
            <a:r>
              <a:rPr lang="en-US" sz="1200">
                <a:latin typeface="Arial" charset="0"/>
                <a:hlinkClick r:id="rId3"/>
              </a:rPr>
              <a:t>ODWS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smtClean="0"/>
              <a:t>Organising the pedigree chart</a:t>
            </a:r>
          </a:p>
        </p:txBody>
      </p:sp>
      <p:sp>
        <p:nvSpPr>
          <p:cNvPr id="71683" name="Rectangle 3" descr="Rectangle: Click to edit Master text styles&#10;Second level&#10;Third level&#10;Fourth level&#10;Fifth level"/>
          <p:cNvSpPr>
            <a:spLocks noGrp="1" noChangeArrowheads="1"/>
          </p:cNvSpPr>
          <p:nvPr>
            <p:ph type="body" idx="1"/>
          </p:nvPr>
        </p:nvSpPr>
        <p:spPr>
          <a:xfrm>
            <a:off x="457200" y="1568450"/>
            <a:ext cx="8394700" cy="1287463"/>
          </a:xfrm>
        </p:spPr>
        <p:txBody>
          <a:bodyPr/>
          <a:lstStyle/>
          <a:p>
            <a:pPr>
              <a:lnSpc>
                <a:spcPct val="90000"/>
              </a:lnSpc>
            </a:pPr>
            <a:r>
              <a:rPr lang="en-GB" sz="2600" smtClean="0"/>
              <a:t>Individuals in each generation are identified by Arabic numerals numbered from the left</a:t>
            </a:r>
          </a:p>
          <a:p>
            <a:pPr>
              <a:lnSpc>
                <a:spcPct val="90000"/>
              </a:lnSpc>
            </a:pPr>
            <a:r>
              <a:rPr lang="en-GB" sz="2600" smtClean="0"/>
              <a:t>Therefore the affected individuals are </a:t>
            </a:r>
            <a:r>
              <a:rPr lang="en-GB" sz="2600" b="1" smtClean="0">
                <a:latin typeface="Times New Roman" pitchFamily="18" charset="0"/>
              </a:rPr>
              <a:t>II3</a:t>
            </a:r>
            <a:r>
              <a:rPr lang="en-GB" sz="2600" smtClean="0"/>
              <a:t>, </a:t>
            </a:r>
            <a:r>
              <a:rPr lang="en-GB" sz="2600" b="1" smtClean="0">
                <a:latin typeface="Times New Roman" pitchFamily="18" charset="0"/>
              </a:rPr>
              <a:t>IV2</a:t>
            </a:r>
            <a:r>
              <a:rPr lang="en-GB" sz="2600" smtClean="0"/>
              <a:t> and </a:t>
            </a:r>
            <a:r>
              <a:rPr lang="en-GB" sz="2600" b="1" smtClean="0">
                <a:latin typeface="Times New Roman" pitchFamily="18" charset="0"/>
              </a:rPr>
              <a:t>IV3</a:t>
            </a:r>
          </a:p>
        </p:txBody>
      </p:sp>
      <p:grpSp>
        <p:nvGrpSpPr>
          <p:cNvPr id="71684" name="Group 4"/>
          <p:cNvGrpSpPr>
            <a:grpSpLocks/>
          </p:cNvGrpSpPr>
          <p:nvPr/>
        </p:nvGrpSpPr>
        <p:grpSpPr bwMode="auto">
          <a:xfrm>
            <a:off x="915988" y="2771775"/>
            <a:ext cx="7289800" cy="3673475"/>
            <a:chOff x="1568" y="8490"/>
            <a:chExt cx="7437" cy="3529"/>
          </a:xfrm>
        </p:grpSpPr>
        <p:grpSp>
          <p:nvGrpSpPr>
            <p:cNvPr id="71685" name="Group 5"/>
            <p:cNvGrpSpPr>
              <a:grpSpLocks/>
            </p:cNvGrpSpPr>
            <p:nvPr/>
          </p:nvGrpSpPr>
          <p:grpSpPr bwMode="auto">
            <a:xfrm>
              <a:off x="3165" y="8588"/>
              <a:ext cx="5840" cy="3431"/>
              <a:chOff x="3097" y="8588"/>
              <a:chExt cx="5840" cy="3431"/>
            </a:xfrm>
          </p:grpSpPr>
          <p:sp>
            <p:nvSpPr>
              <p:cNvPr id="71686" name="Line 6"/>
              <p:cNvSpPr>
                <a:spLocks noChangeShapeType="1"/>
              </p:cNvSpPr>
              <p:nvPr/>
            </p:nvSpPr>
            <p:spPr bwMode="auto">
              <a:xfrm>
                <a:off x="4700" y="9203"/>
                <a:ext cx="0" cy="469"/>
              </a:xfrm>
              <a:prstGeom prst="line">
                <a:avLst/>
              </a:prstGeom>
              <a:noFill/>
              <a:ln w="9525">
                <a:solidFill>
                  <a:srgbClr val="000000"/>
                </a:solidFill>
                <a:round/>
                <a:headEnd/>
                <a:tailEnd/>
              </a:ln>
            </p:spPr>
            <p:txBody>
              <a:bodyPr/>
              <a:lstStyle/>
              <a:p>
                <a:endParaRPr lang="en-US"/>
              </a:p>
            </p:txBody>
          </p:sp>
          <p:grpSp>
            <p:nvGrpSpPr>
              <p:cNvPr id="71687" name="Group 7"/>
              <p:cNvGrpSpPr>
                <a:grpSpLocks/>
              </p:cNvGrpSpPr>
              <p:nvPr/>
            </p:nvGrpSpPr>
            <p:grpSpPr bwMode="auto">
              <a:xfrm>
                <a:off x="3097" y="8588"/>
                <a:ext cx="5840" cy="3431"/>
                <a:chOff x="3080" y="8571"/>
                <a:chExt cx="5840" cy="3431"/>
              </a:xfrm>
            </p:grpSpPr>
            <p:sp>
              <p:nvSpPr>
                <p:cNvPr id="71688" name="Line 8"/>
                <p:cNvSpPr>
                  <a:spLocks noChangeShapeType="1"/>
                </p:cNvSpPr>
                <p:nvPr/>
              </p:nvSpPr>
              <p:spPr bwMode="auto">
                <a:xfrm flipH="1">
                  <a:off x="4169" y="9762"/>
                  <a:ext cx="402" cy="0"/>
                </a:xfrm>
                <a:prstGeom prst="line">
                  <a:avLst/>
                </a:prstGeom>
                <a:noFill/>
                <a:ln w="9525">
                  <a:solidFill>
                    <a:srgbClr val="000000"/>
                  </a:solidFill>
                  <a:round/>
                  <a:headEnd/>
                  <a:tailEnd/>
                </a:ln>
              </p:spPr>
              <p:txBody>
                <a:bodyPr/>
                <a:lstStyle/>
                <a:p>
                  <a:endParaRPr lang="en-US"/>
                </a:p>
              </p:txBody>
            </p:sp>
            <p:sp>
              <p:nvSpPr>
                <p:cNvPr id="71689" name="Rectangle 9"/>
                <p:cNvSpPr>
                  <a:spLocks noChangeArrowheads="1"/>
                </p:cNvSpPr>
                <p:nvPr/>
              </p:nvSpPr>
              <p:spPr bwMode="auto">
                <a:xfrm>
                  <a:off x="3941" y="9598"/>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690" name="Line 10"/>
                <p:cNvSpPr>
                  <a:spLocks noChangeShapeType="1"/>
                </p:cNvSpPr>
                <p:nvPr/>
              </p:nvSpPr>
              <p:spPr bwMode="auto">
                <a:xfrm>
                  <a:off x="7100" y="9728"/>
                  <a:ext cx="435" cy="0"/>
                </a:xfrm>
                <a:prstGeom prst="line">
                  <a:avLst/>
                </a:prstGeom>
                <a:noFill/>
                <a:ln w="9525">
                  <a:solidFill>
                    <a:srgbClr val="000000"/>
                  </a:solidFill>
                  <a:round/>
                  <a:headEnd/>
                  <a:tailEnd/>
                </a:ln>
              </p:spPr>
              <p:txBody>
                <a:bodyPr/>
                <a:lstStyle/>
                <a:p>
                  <a:endParaRPr lang="en-US"/>
                </a:p>
              </p:txBody>
            </p:sp>
            <p:sp>
              <p:nvSpPr>
                <p:cNvPr id="71691" name="Line 11"/>
                <p:cNvSpPr>
                  <a:spLocks noChangeShapeType="1"/>
                </p:cNvSpPr>
                <p:nvPr/>
              </p:nvSpPr>
              <p:spPr bwMode="auto">
                <a:xfrm>
                  <a:off x="7463" y="10828"/>
                  <a:ext cx="402" cy="0"/>
                </a:xfrm>
                <a:prstGeom prst="line">
                  <a:avLst/>
                </a:prstGeom>
                <a:noFill/>
                <a:ln w="9525">
                  <a:solidFill>
                    <a:srgbClr val="000000"/>
                  </a:solidFill>
                  <a:round/>
                  <a:headEnd/>
                  <a:tailEnd/>
                </a:ln>
              </p:spPr>
              <p:txBody>
                <a:bodyPr/>
                <a:lstStyle/>
                <a:p>
                  <a:endParaRPr lang="en-US"/>
                </a:p>
              </p:txBody>
            </p:sp>
            <p:sp>
              <p:nvSpPr>
                <p:cNvPr id="71692" name="Line 12"/>
                <p:cNvSpPr>
                  <a:spLocks noChangeShapeType="1"/>
                </p:cNvSpPr>
                <p:nvPr/>
              </p:nvSpPr>
              <p:spPr bwMode="auto">
                <a:xfrm>
                  <a:off x="6536" y="11291"/>
                  <a:ext cx="2278" cy="0"/>
                </a:xfrm>
                <a:prstGeom prst="line">
                  <a:avLst/>
                </a:prstGeom>
                <a:noFill/>
                <a:ln w="9525">
                  <a:solidFill>
                    <a:srgbClr val="000000"/>
                  </a:solidFill>
                  <a:round/>
                  <a:headEnd/>
                  <a:tailEnd/>
                </a:ln>
              </p:spPr>
              <p:txBody>
                <a:bodyPr/>
                <a:lstStyle/>
                <a:p>
                  <a:endParaRPr lang="en-US"/>
                </a:p>
              </p:txBody>
            </p:sp>
            <p:sp>
              <p:nvSpPr>
                <p:cNvPr id="71693" name="Line 13"/>
                <p:cNvSpPr>
                  <a:spLocks noChangeShapeType="1"/>
                </p:cNvSpPr>
                <p:nvPr/>
              </p:nvSpPr>
              <p:spPr bwMode="auto">
                <a:xfrm>
                  <a:off x="7675" y="10839"/>
                  <a:ext cx="0" cy="469"/>
                </a:xfrm>
                <a:prstGeom prst="line">
                  <a:avLst/>
                </a:prstGeom>
                <a:noFill/>
                <a:ln w="9525">
                  <a:solidFill>
                    <a:srgbClr val="000000"/>
                  </a:solidFill>
                  <a:round/>
                  <a:headEnd/>
                  <a:tailEnd/>
                </a:ln>
              </p:spPr>
              <p:txBody>
                <a:bodyPr/>
                <a:lstStyle/>
                <a:p>
                  <a:endParaRPr lang="en-US"/>
                </a:p>
              </p:txBody>
            </p:sp>
            <p:sp>
              <p:nvSpPr>
                <p:cNvPr id="71694" name="Line 14"/>
                <p:cNvSpPr>
                  <a:spLocks noChangeShapeType="1"/>
                </p:cNvSpPr>
                <p:nvPr/>
              </p:nvSpPr>
              <p:spPr bwMode="auto">
                <a:xfrm>
                  <a:off x="6525" y="11296"/>
                  <a:ext cx="0" cy="469"/>
                </a:xfrm>
                <a:prstGeom prst="line">
                  <a:avLst/>
                </a:prstGeom>
                <a:noFill/>
                <a:ln w="9525">
                  <a:solidFill>
                    <a:srgbClr val="000000"/>
                  </a:solidFill>
                  <a:round/>
                  <a:headEnd/>
                  <a:tailEnd/>
                </a:ln>
              </p:spPr>
              <p:txBody>
                <a:bodyPr/>
                <a:lstStyle/>
                <a:p>
                  <a:endParaRPr lang="en-US"/>
                </a:p>
              </p:txBody>
            </p:sp>
            <p:sp>
              <p:nvSpPr>
                <p:cNvPr id="71695" name="Line 15"/>
                <p:cNvSpPr>
                  <a:spLocks noChangeShapeType="1"/>
                </p:cNvSpPr>
                <p:nvPr/>
              </p:nvSpPr>
              <p:spPr bwMode="auto">
                <a:xfrm>
                  <a:off x="7118" y="11302"/>
                  <a:ext cx="0" cy="469"/>
                </a:xfrm>
                <a:prstGeom prst="line">
                  <a:avLst/>
                </a:prstGeom>
                <a:noFill/>
                <a:ln w="9525">
                  <a:solidFill>
                    <a:srgbClr val="000000"/>
                  </a:solidFill>
                  <a:round/>
                  <a:headEnd/>
                  <a:tailEnd/>
                </a:ln>
              </p:spPr>
              <p:txBody>
                <a:bodyPr/>
                <a:lstStyle/>
                <a:p>
                  <a:endParaRPr lang="en-US"/>
                </a:p>
              </p:txBody>
            </p:sp>
            <p:sp>
              <p:nvSpPr>
                <p:cNvPr id="71696" name="Line 16"/>
                <p:cNvSpPr>
                  <a:spLocks noChangeShapeType="1"/>
                </p:cNvSpPr>
                <p:nvPr/>
              </p:nvSpPr>
              <p:spPr bwMode="auto">
                <a:xfrm>
                  <a:off x="7676" y="11291"/>
                  <a:ext cx="0" cy="469"/>
                </a:xfrm>
                <a:prstGeom prst="line">
                  <a:avLst/>
                </a:prstGeom>
                <a:noFill/>
                <a:ln w="9525">
                  <a:solidFill>
                    <a:srgbClr val="000000"/>
                  </a:solidFill>
                  <a:round/>
                  <a:headEnd/>
                  <a:tailEnd/>
                </a:ln>
              </p:spPr>
              <p:txBody>
                <a:bodyPr/>
                <a:lstStyle/>
                <a:p>
                  <a:endParaRPr lang="en-US"/>
                </a:p>
              </p:txBody>
            </p:sp>
            <p:sp>
              <p:nvSpPr>
                <p:cNvPr id="71697" name="Line 17"/>
                <p:cNvSpPr>
                  <a:spLocks noChangeShapeType="1"/>
                </p:cNvSpPr>
                <p:nvPr/>
              </p:nvSpPr>
              <p:spPr bwMode="auto">
                <a:xfrm>
                  <a:off x="8235" y="11297"/>
                  <a:ext cx="0" cy="469"/>
                </a:xfrm>
                <a:prstGeom prst="line">
                  <a:avLst/>
                </a:prstGeom>
                <a:noFill/>
                <a:ln w="9525">
                  <a:solidFill>
                    <a:srgbClr val="000000"/>
                  </a:solidFill>
                  <a:round/>
                  <a:headEnd/>
                  <a:tailEnd/>
                </a:ln>
              </p:spPr>
              <p:txBody>
                <a:bodyPr/>
                <a:lstStyle/>
                <a:p>
                  <a:endParaRPr lang="en-US"/>
                </a:p>
              </p:txBody>
            </p:sp>
            <p:sp>
              <p:nvSpPr>
                <p:cNvPr id="71698" name="Line 18"/>
                <p:cNvSpPr>
                  <a:spLocks noChangeShapeType="1"/>
                </p:cNvSpPr>
                <p:nvPr/>
              </p:nvSpPr>
              <p:spPr bwMode="auto">
                <a:xfrm>
                  <a:off x="8792" y="11302"/>
                  <a:ext cx="0" cy="469"/>
                </a:xfrm>
                <a:prstGeom prst="line">
                  <a:avLst/>
                </a:prstGeom>
                <a:noFill/>
                <a:ln w="9525">
                  <a:solidFill>
                    <a:srgbClr val="000000"/>
                  </a:solidFill>
                  <a:round/>
                  <a:headEnd/>
                  <a:tailEnd/>
                </a:ln>
              </p:spPr>
              <p:txBody>
                <a:bodyPr/>
                <a:lstStyle/>
                <a:p>
                  <a:endParaRPr lang="en-US"/>
                </a:p>
              </p:txBody>
            </p:sp>
            <p:sp>
              <p:nvSpPr>
                <p:cNvPr id="71699" name="Oval 19"/>
                <p:cNvSpPr>
                  <a:spLocks noChangeArrowheads="1"/>
                </p:cNvSpPr>
                <p:nvPr/>
              </p:nvSpPr>
              <p:spPr bwMode="auto">
                <a:xfrm>
                  <a:off x="6979" y="11697"/>
                  <a:ext cx="302" cy="284"/>
                </a:xfrm>
                <a:prstGeom prst="ellipse">
                  <a:avLst/>
                </a:prstGeom>
                <a:solidFill>
                  <a:srgbClr val="000000"/>
                </a:solidFill>
                <a:ln w="9525">
                  <a:solidFill>
                    <a:srgbClr val="000000"/>
                  </a:solidFill>
                  <a:round/>
                  <a:headEnd/>
                  <a:tailEnd/>
                </a:ln>
              </p:spPr>
              <p:txBody>
                <a:bodyPr/>
                <a:lstStyle/>
                <a:p>
                  <a:endParaRPr lang="en-US"/>
                </a:p>
              </p:txBody>
            </p:sp>
            <p:sp>
              <p:nvSpPr>
                <p:cNvPr id="71700" name="Oval 20"/>
                <p:cNvSpPr>
                  <a:spLocks noChangeArrowheads="1"/>
                </p:cNvSpPr>
                <p:nvPr/>
              </p:nvSpPr>
              <p:spPr bwMode="auto">
                <a:xfrm>
                  <a:off x="6380" y="11702"/>
                  <a:ext cx="302" cy="284"/>
                </a:xfrm>
                <a:prstGeom prst="ellipse">
                  <a:avLst/>
                </a:prstGeom>
                <a:solidFill>
                  <a:srgbClr val="FFFFFF"/>
                </a:solidFill>
                <a:ln w="9525">
                  <a:solidFill>
                    <a:srgbClr val="000000"/>
                  </a:solidFill>
                  <a:round/>
                  <a:headEnd/>
                  <a:tailEnd/>
                </a:ln>
              </p:spPr>
              <p:txBody>
                <a:bodyPr/>
                <a:lstStyle/>
                <a:p>
                  <a:endParaRPr lang="en-US"/>
                </a:p>
              </p:txBody>
            </p:sp>
            <p:sp>
              <p:nvSpPr>
                <p:cNvPr id="71701" name="Rectangle 21"/>
                <p:cNvSpPr>
                  <a:spLocks noChangeArrowheads="1"/>
                </p:cNvSpPr>
                <p:nvPr/>
              </p:nvSpPr>
              <p:spPr bwMode="auto">
                <a:xfrm>
                  <a:off x="7518" y="11684"/>
                  <a:ext cx="302" cy="318"/>
                </a:xfrm>
                <a:prstGeom prst="rect">
                  <a:avLst/>
                </a:prstGeom>
                <a:solidFill>
                  <a:srgbClr val="000000"/>
                </a:solidFill>
                <a:ln w="9525">
                  <a:solidFill>
                    <a:srgbClr val="000000"/>
                  </a:solidFill>
                  <a:miter lim="800000"/>
                  <a:headEnd/>
                  <a:tailEnd/>
                </a:ln>
              </p:spPr>
              <p:txBody>
                <a:bodyPr/>
                <a:lstStyle/>
                <a:p>
                  <a:endParaRPr lang="en-US"/>
                </a:p>
              </p:txBody>
            </p:sp>
            <p:sp>
              <p:nvSpPr>
                <p:cNvPr id="71702" name="Rectangle 22"/>
                <p:cNvSpPr>
                  <a:spLocks noChangeArrowheads="1"/>
                </p:cNvSpPr>
                <p:nvPr/>
              </p:nvSpPr>
              <p:spPr bwMode="auto">
                <a:xfrm>
                  <a:off x="8084" y="11679"/>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03" name="Rectangle 23"/>
                <p:cNvSpPr>
                  <a:spLocks noChangeArrowheads="1"/>
                </p:cNvSpPr>
                <p:nvPr/>
              </p:nvSpPr>
              <p:spPr bwMode="auto">
                <a:xfrm>
                  <a:off x="8618" y="11680"/>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04" name="Oval 24"/>
                <p:cNvSpPr>
                  <a:spLocks noChangeArrowheads="1"/>
                </p:cNvSpPr>
                <p:nvPr/>
              </p:nvSpPr>
              <p:spPr bwMode="auto">
                <a:xfrm>
                  <a:off x="7854" y="10680"/>
                  <a:ext cx="302" cy="284"/>
                </a:xfrm>
                <a:prstGeom prst="ellipse">
                  <a:avLst/>
                </a:prstGeom>
                <a:solidFill>
                  <a:srgbClr val="FFFFFF"/>
                </a:solidFill>
                <a:ln w="9525">
                  <a:solidFill>
                    <a:srgbClr val="000000"/>
                  </a:solidFill>
                  <a:round/>
                  <a:headEnd/>
                  <a:tailEnd/>
                </a:ln>
              </p:spPr>
              <p:txBody>
                <a:bodyPr/>
                <a:lstStyle/>
                <a:p>
                  <a:endParaRPr lang="en-US"/>
                </a:p>
              </p:txBody>
            </p:sp>
            <p:sp>
              <p:nvSpPr>
                <p:cNvPr id="71705" name="Line 25"/>
                <p:cNvSpPr>
                  <a:spLocks noChangeShapeType="1"/>
                </p:cNvSpPr>
                <p:nvPr/>
              </p:nvSpPr>
              <p:spPr bwMode="auto">
                <a:xfrm>
                  <a:off x="3918" y="10264"/>
                  <a:ext cx="1272" cy="0"/>
                </a:xfrm>
                <a:prstGeom prst="line">
                  <a:avLst/>
                </a:prstGeom>
                <a:noFill/>
                <a:ln w="9525">
                  <a:solidFill>
                    <a:srgbClr val="000000"/>
                  </a:solidFill>
                  <a:round/>
                  <a:headEnd/>
                  <a:tailEnd/>
                </a:ln>
              </p:spPr>
              <p:txBody>
                <a:bodyPr/>
                <a:lstStyle/>
                <a:p>
                  <a:endParaRPr lang="en-US"/>
                </a:p>
              </p:txBody>
            </p:sp>
            <p:sp>
              <p:nvSpPr>
                <p:cNvPr id="71706" name="Line 26"/>
                <p:cNvSpPr>
                  <a:spLocks noChangeShapeType="1"/>
                </p:cNvSpPr>
                <p:nvPr/>
              </p:nvSpPr>
              <p:spPr bwMode="auto">
                <a:xfrm>
                  <a:off x="4404" y="9762"/>
                  <a:ext cx="0" cy="519"/>
                </a:xfrm>
                <a:prstGeom prst="line">
                  <a:avLst/>
                </a:prstGeom>
                <a:noFill/>
                <a:ln w="9525">
                  <a:solidFill>
                    <a:srgbClr val="000000"/>
                  </a:solidFill>
                  <a:round/>
                  <a:headEnd/>
                  <a:tailEnd/>
                </a:ln>
              </p:spPr>
              <p:txBody>
                <a:bodyPr/>
                <a:lstStyle/>
                <a:p>
                  <a:endParaRPr lang="en-US"/>
                </a:p>
              </p:txBody>
            </p:sp>
            <p:sp>
              <p:nvSpPr>
                <p:cNvPr id="71707" name="Line 27"/>
                <p:cNvSpPr>
                  <a:spLocks noChangeShapeType="1"/>
                </p:cNvSpPr>
                <p:nvPr/>
              </p:nvSpPr>
              <p:spPr bwMode="auto">
                <a:xfrm>
                  <a:off x="3918" y="10264"/>
                  <a:ext cx="0" cy="503"/>
                </a:xfrm>
                <a:prstGeom prst="line">
                  <a:avLst/>
                </a:prstGeom>
                <a:noFill/>
                <a:ln w="9525">
                  <a:solidFill>
                    <a:srgbClr val="000000"/>
                  </a:solidFill>
                  <a:round/>
                  <a:headEnd/>
                  <a:tailEnd/>
                </a:ln>
              </p:spPr>
              <p:txBody>
                <a:bodyPr/>
                <a:lstStyle/>
                <a:p>
                  <a:endParaRPr lang="en-US"/>
                </a:p>
              </p:txBody>
            </p:sp>
            <p:sp>
              <p:nvSpPr>
                <p:cNvPr id="71708" name="Line 28"/>
                <p:cNvSpPr>
                  <a:spLocks noChangeShapeType="1"/>
                </p:cNvSpPr>
                <p:nvPr/>
              </p:nvSpPr>
              <p:spPr bwMode="auto">
                <a:xfrm>
                  <a:off x="4543" y="10269"/>
                  <a:ext cx="0" cy="503"/>
                </a:xfrm>
                <a:prstGeom prst="line">
                  <a:avLst/>
                </a:prstGeom>
                <a:noFill/>
                <a:ln w="9525">
                  <a:solidFill>
                    <a:srgbClr val="000000"/>
                  </a:solidFill>
                  <a:round/>
                  <a:headEnd/>
                  <a:tailEnd/>
                </a:ln>
              </p:spPr>
              <p:txBody>
                <a:bodyPr/>
                <a:lstStyle/>
                <a:p>
                  <a:endParaRPr lang="en-US"/>
                </a:p>
              </p:txBody>
            </p:sp>
            <p:sp>
              <p:nvSpPr>
                <p:cNvPr id="71709" name="Line 29"/>
                <p:cNvSpPr>
                  <a:spLocks noChangeShapeType="1"/>
                </p:cNvSpPr>
                <p:nvPr/>
              </p:nvSpPr>
              <p:spPr bwMode="auto">
                <a:xfrm>
                  <a:off x="5168" y="10275"/>
                  <a:ext cx="0" cy="503"/>
                </a:xfrm>
                <a:prstGeom prst="line">
                  <a:avLst/>
                </a:prstGeom>
                <a:noFill/>
                <a:ln w="9525">
                  <a:solidFill>
                    <a:srgbClr val="000000"/>
                  </a:solidFill>
                  <a:round/>
                  <a:headEnd/>
                  <a:tailEnd/>
                </a:ln>
              </p:spPr>
              <p:txBody>
                <a:bodyPr/>
                <a:lstStyle/>
                <a:p>
                  <a:endParaRPr lang="en-US"/>
                </a:p>
              </p:txBody>
            </p:sp>
            <p:sp>
              <p:nvSpPr>
                <p:cNvPr id="71710" name="Oval 30"/>
                <p:cNvSpPr>
                  <a:spLocks noChangeArrowheads="1"/>
                </p:cNvSpPr>
                <p:nvPr/>
              </p:nvSpPr>
              <p:spPr bwMode="auto">
                <a:xfrm>
                  <a:off x="7491" y="9598"/>
                  <a:ext cx="302" cy="284"/>
                </a:xfrm>
                <a:prstGeom prst="ellipse">
                  <a:avLst/>
                </a:prstGeom>
                <a:solidFill>
                  <a:srgbClr val="FFFFFF"/>
                </a:solidFill>
                <a:ln w="9525">
                  <a:solidFill>
                    <a:srgbClr val="000000"/>
                  </a:solidFill>
                  <a:round/>
                  <a:headEnd/>
                  <a:tailEnd/>
                </a:ln>
              </p:spPr>
              <p:txBody>
                <a:bodyPr/>
                <a:lstStyle/>
                <a:p>
                  <a:endParaRPr lang="en-US"/>
                </a:p>
              </p:txBody>
            </p:sp>
            <p:sp>
              <p:nvSpPr>
                <p:cNvPr id="71711" name="Line 31"/>
                <p:cNvSpPr>
                  <a:spLocks noChangeShapeType="1"/>
                </p:cNvSpPr>
                <p:nvPr/>
              </p:nvSpPr>
              <p:spPr bwMode="auto">
                <a:xfrm>
                  <a:off x="7318" y="9729"/>
                  <a:ext cx="0" cy="1021"/>
                </a:xfrm>
                <a:prstGeom prst="line">
                  <a:avLst/>
                </a:prstGeom>
                <a:noFill/>
                <a:ln w="9525">
                  <a:solidFill>
                    <a:srgbClr val="000000"/>
                  </a:solidFill>
                  <a:round/>
                  <a:headEnd/>
                  <a:tailEnd/>
                </a:ln>
              </p:spPr>
              <p:txBody>
                <a:bodyPr/>
                <a:lstStyle/>
                <a:p>
                  <a:endParaRPr lang="en-US"/>
                </a:p>
              </p:txBody>
            </p:sp>
            <p:sp>
              <p:nvSpPr>
                <p:cNvPr id="71712" name="Rectangle 32"/>
                <p:cNvSpPr>
                  <a:spLocks noChangeArrowheads="1"/>
                </p:cNvSpPr>
                <p:nvPr/>
              </p:nvSpPr>
              <p:spPr bwMode="auto">
                <a:xfrm>
                  <a:off x="7166" y="10664"/>
                  <a:ext cx="302" cy="318"/>
                </a:xfrm>
                <a:prstGeom prst="rect">
                  <a:avLst/>
                </a:prstGeom>
                <a:solidFill>
                  <a:srgbClr val="FFFFFF"/>
                </a:solidFill>
                <a:ln w="9525">
                  <a:solidFill>
                    <a:srgbClr val="000000"/>
                  </a:solidFill>
                  <a:miter lim="800000"/>
                  <a:headEnd/>
                  <a:tailEnd/>
                </a:ln>
              </p:spPr>
              <p:txBody>
                <a:bodyPr/>
                <a:lstStyle/>
                <a:p>
                  <a:endParaRPr lang="en-US"/>
                </a:p>
              </p:txBody>
            </p:sp>
            <p:grpSp>
              <p:nvGrpSpPr>
                <p:cNvPr id="71713" name="Group 33"/>
                <p:cNvGrpSpPr>
                  <a:grpSpLocks/>
                </p:cNvGrpSpPr>
                <p:nvPr/>
              </p:nvGrpSpPr>
              <p:grpSpPr bwMode="auto">
                <a:xfrm>
                  <a:off x="3080" y="10680"/>
                  <a:ext cx="990" cy="319"/>
                  <a:chOff x="1478" y="7203"/>
                  <a:chExt cx="990" cy="319"/>
                </a:xfrm>
              </p:grpSpPr>
              <p:sp>
                <p:nvSpPr>
                  <p:cNvPr id="71714" name="Rectangle 34"/>
                  <p:cNvSpPr>
                    <a:spLocks noChangeArrowheads="1"/>
                  </p:cNvSpPr>
                  <p:nvPr/>
                </p:nvSpPr>
                <p:spPr bwMode="auto">
                  <a:xfrm>
                    <a:off x="1478" y="7204"/>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15" name="Oval 35"/>
                  <p:cNvSpPr>
                    <a:spLocks noChangeArrowheads="1"/>
                  </p:cNvSpPr>
                  <p:nvPr/>
                </p:nvSpPr>
                <p:spPr bwMode="auto">
                  <a:xfrm>
                    <a:off x="2166" y="7203"/>
                    <a:ext cx="302" cy="284"/>
                  </a:xfrm>
                  <a:prstGeom prst="ellipse">
                    <a:avLst/>
                  </a:prstGeom>
                  <a:solidFill>
                    <a:srgbClr val="FFFFFF"/>
                  </a:solidFill>
                  <a:ln w="9525">
                    <a:solidFill>
                      <a:srgbClr val="000000"/>
                    </a:solidFill>
                    <a:round/>
                    <a:headEnd/>
                    <a:tailEnd/>
                  </a:ln>
                </p:spPr>
                <p:txBody>
                  <a:bodyPr/>
                  <a:lstStyle/>
                  <a:p>
                    <a:endParaRPr lang="en-US"/>
                  </a:p>
                </p:txBody>
              </p:sp>
              <p:sp>
                <p:nvSpPr>
                  <p:cNvPr id="71716" name="Line 36"/>
                  <p:cNvSpPr>
                    <a:spLocks noChangeShapeType="1"/>
                  </p:cNvSpPr>
                  <p:nvPr/>
                </p:nvSpPr>
                <p:spPr bwMode="auto">
                  <a:xfrm>
                    <a:off x="1775" y="7351"/>
                    <a:ext cx="402" cy="0"/>
                  </a:xfrm>
                  <a:prstGeom prst="line">
                    <a:avLst/>
                  </a:prstGeom>
                  <a:noFill/>
                  <a:ln w="9525">
                    <a:solidFill>
                      <a:srgbClr val="000000"/>
                    </a:solidFill>
                    <a:round/>
                    <a:headEnd/>
                    <a:tailEnd/>
                  </a:ln>
                </p:spPr>
                <p:txBody>
                  <a:bodyPr/>
                  <a:lstStyle/>
                  <a:p>
                    <a:endParaRPr lang="en-US"/>
                  </a:p>
                </p:txBody>
              </p:sp>
            </p:grpSp>
            <p:sp>
              <p:nvSpPr>
                <p:cNvPr id="71717" name="Rectangle 37"/>
                <p:cNvSpPr>
                  <a:spLocks noChangeArrowheads="1"/>
                </p:cNvSpPr>
                <p:nvPr/>
              </p:nvSpPr>
              <p:spPr bwMode="auto">
                <a:xfrm>
                  <a:off x="4381" y="1067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18" name="Oval 38"/>
                <p:cNvSpPr>
                  <a:spLocks noChangeArrowheads="1"/>
                </p:cNvSpPr>
                <p:nvPr/>
              </p:nvSpPr>
              <p:spPr bwMode="auto">
                <a:xfrm>
                  <a:off x="5018" y="10692"/>
                  <a:ext cx="302" cy="284"/>
                </a:xfrm>
                <a:prstGeom prst="ellipse">
                  <a:avLst/>
                </a:prstGeom>
                <a:solidFill>
                  <a:srgbClr val="FFFFFF"/>
                </a:solidFill>
                <a:ln w="9525">
                  <a:solidFill>
                    <a:srgbClr val="000000"/>
                  </a:solidFill>
                  <a:round/>
                  <a:headEnd/>
                  <a:tailEnd/>
                </a:ln>
              </p:spPr>
              <p:txBody>
                <a:bodyPr/>
                <a:lstStyle/>
                <a:p>
                  <a:endParaRPr lang="en-US"/>
                </a:p>
              </p:txBody>
            </p:sp>
            <p:sp>
              <p:nvSpPr>
                <p:cNvPr id="71719" name="Line 39"/>
                <p:cNvSpPr>
                  <a:spLocks noChangeShapeType="1"/>
                </p:cNvSpPr>
                <p:nvPr/>
              </p:nvSpPr>
              <p:spPr bwMode="auto">
                <a:xfrm>
                  <a:off x="5638" y="8718"/>
                  <a:ext cx="402" cy="0"/>
                </a:xfrm>
                <a:prstGeom prst="line">
                  <a:avLst/>
                </a:prstGeom>
                <a:noFill/>
                <a:ln w="9525">
                  <a:solidFill>
                    <a:srgbClr val="000000"/>
                  </a:solidFill>
                  <a:round/>
                  <a:headEnd/>
                  <a:tailEnd/>
                </a:ln>
              </p:spPr>
              <p:txBody>
                <a:bodyPr/>
                <a:lstStyle/>
                <a:p>
                  <a:endParaRPr lang="en-US"/>
                </a:p>
              </p:txBody>
            </p:sp>
            <p:sp>
              <p:nvSpPr>
                <p:cNvPr id="71720" name="Line 40"/>
                <p:cNvSpPr>
                  <a:spLocks noChangeShapeType="1"/>
                </p:cNvSpPr>
                <p:nvPr/>
              </p:nvSpPr>
              <p:spPr bwMode="auto">
                <a:xfrm>
                  <a:off x="4711" y="9198"/>
                  <a:ext cx="2278" cy="0"/>
                </a:xfrm>
                <a:prstGeom prst="line">
                  <a:avLst/>
                </a:prstGeom>
                <a:noFill/>
                <a:ln w="9525">
                  <a:solidFill>
                    <a:srgbClr val="000000"/>
                  </a:solidFill>
                  <a:round/>
                  <a:headEnd/>
                  <a:tailEnd/>
                </a:ln>
              </p:spPr>
              <p:txBody>
                <a:bodyPr/>
                <a:lstStyle/>
                <a:p>
                  <a:endParaRPr lang="en-US"/>
                </a:p>
              </p:txBody>
            </p:sp>
            <p:sp>
              <p:nvSpPr>
                <p:cNvPr id="71721" name="Line 41"/>
                <p:cNvSpPr>
                  <a:spLocks noChangeShapeType="1"/>
                </p:cNvSpPr>
                <p:nvPr/>
              </p:nvSpPr>
              <p:spPr bwMode="auto">
                <a:xfrm>
                  <a:off x="5850" y="8729"/>
                  <a:ext cx="0" cy="469"/>
                </a:xfrm>
                <a:prstGeom prst="line">
                  <a:avLst/>
                </a:prstGeom>
                <a:noFill/>
                <a:ln w="9525">
                  <a:solidFill>
                    <a:srgbClr val="000000"/>
                  </a:solidFill>
                  <a:round/>
                  <a:headEnd/>
                  <a:tailEnd/>
                </a:ln>
              </p:spPr>
              <p:txBody>
                <a:bodyPr/>
                <a:lstStyle/>
                <a:p>
                  <a:endParaRPr lang="en-US"/>
                </a:p>
              </p:txBody>
            </p:sp>
            <p:sp>
              <p:nvSpPr>
                <p:cNvPr id="71722" name="Line 42"/>
                <p:cNvSpPr>
                  <a:spLocks noChangeShapeType="1"/>
                </p:cNvSpPr>
                <p:nvPr/>
              </p:nvSpPr>
              <p:spPr bwMode="auto">
                <a:xfrm>
                  <a:off x="5293" y="9209"/>
                  <a:ext cx="0" cy="469"/>
                </a:xfrm>
                <a:prstGeom prst="line">
                  <a:avLst/>
                </a:prstGeom>
                <a:noFill/>
                <a:ln w="9525">
                  <a:solidFill>
                    <a:srgbClr val="000000"/>
                  </a:solidFill>
                  <a:round/>
                  <a:headEnd/>
                  <a:tailEnd/>
                </a:ln>
              </p:spPr>
              <p:txBody>
                <a:bodyPr/>
                <a:lstStyle/>
                <a:p>
                  <a:endParaRPr lang="en-US"/>
                </a:p>
              </p:txBody>
            </p:sp>
            <p:sp>
              <p:nvSpPr>
                <p:cNvPr id="71723" name="Line 43"/>
                <p:cNvSpPr>
                  <a:spLocks noChangeShapeType="1"/>
                </p:cNvSpPr>
                <p:nvPr/>
              </p:nvSpPr>
              <p:spPr bwMode="auto">
                <a:xfrm>
                  <a:off x="5851" y="9198"/>
                  <a:ext cx="0" cy="469"/>
                </a:xfrm>
                <a:prstGeom prst="line">
                  <a:avLst/>
                </a:prstGeom>
                <a:noFill/>
                <a:ln w="9525">
                  <a:solidFill>
                    <a:srgbClr val="000000"/>
                  </a:solidFill>
                  <a:round/>
                  <a:headEnd/>
                  <a:tailEnd/>
                </a:ln>
              </p:spPr>
              <p:txBody>
                <a:bodyPr/>
                <a:lstStyle/>
                <a:p>
                  <a:endParaRPr lang="en-US"/>
                </a:p>
              </p:txBody>
            </p:sp>
            <p:sp>
              <p:nvSpPr>
                <p:cNvPr id="71724" name="Line 44"/>
                <p:cNvSpPr>
                  <a:spLocks noChangeShapeType="1"/>
                </p:cNvSpPr>
                <p:nvPr/>
              </p:nvSpPr>
              <p:spPr bwMode="auto">
                <a:xfrm>
                  <a:off x="6410" y="9204"/>
                  <a:ext cx="0" cy="469"/>
                </a:xfrm>
                <a:prstGeom prst="line">
                  <a:avLst/>
                </a:prstGeom>
                <a:noFill/>
                <a:ln w="9525">
                  <a:solidFill>
                    <a:srgbClr val="000000"/>
                  </a:solidFill>
                  <a:round/>
                  <a:headEnd/>
                  <a:tailEnd/>
                </a:ln>
              </p:spPr>
              <p:txBody>
                <a:bodyPr/>
                <a:lstStyle/>
                <a:p>
                  <a:endParaRPr lang="en-US"/>
                </a:p>
              </p:txBody>
            </p:sp>
            <p:sp>
              <p:nvSpPr>
                <p:cNvPr id="71725" name="Line 45"/>
                <p:cNvSpPr>
                  <a:spLocks noChangeShapeType="1"/>
                </p:cNvSpPr>
                <p:nvPr/>
              </p:nvSpPr>
              <p:spPr bwMode="auto">
                <a:xfrm>
                  <a:off x="6967" y="9209"/>
                  <a:ext cx="0" cy="469"/>
                </a:xfrm>
                <a:prstGeom prst="line">
                  <a:avLst/>
                </a:prstGeom>
                <a:noFill/>
                <a:ln w="9525">
                  <a:solidFill>
                    <a:srgbClr val="000000"/>
                  </a:solidFill>
                  <a:round/>
                  <a:headEnd/>
                  <a:tailEnd/>
                </a:ln>
              </p:spPr>
              <p:txBody>
                <a:bodyPr/>
                <a:lstStyle/>
                <a:p>
                  <a:endParaRPr lang="en-US"/>
                </a:p>
              </p:txBody>
            </p:sp>
            <p:sp>
              <p:nvSpPr>
                <p:cNvPr id="71726" name="Oval 46"/>
                <p:cNvSpPr>
                  <a:spLocks noChangeArrowheads="1"/>
                </p:cNvSpPr>
                <p:nvPr/>
              </p:nvSpPr>
              <p:spPr bwMode="auto">
                <a:xfrm>
                  <a:off x="5154" y="9604"/>
                  <a:ext cx="302" cy="284"/>
                </a:xfrm>
                <a:prstGeom prst="ellipse">
                  <a:avLst/>
                </a:prstGeom>
                <a:solidFill>
                  <a:srgbClr val="000000"/>
                </a:solidFill>
                <a:ln w="9525">
                  <a:solidFill>
                    <a:srgbClr val="000000"/>
                  </a:solidFill>
                  <a:round/>
                  <a:headEnd/>
                  <a:tailEnd/>
                </a:ln>
              </p:spPr>
              <p:txBody>
                <a:bodyPr/>
                <a:lstStyle/>
                <a:p>
                  <a:endParaRPr lang="en-US"/>
                </a:p>
              </p:txBody>
            </p:sp>
            <p:sp>
              <p:nvSpPr>
                <p:cNvPr id="71727" name="Oval 47"/>
                <p:cNvSpPr>
                  <a:spLocks noChangeArrowheads="1"/>
                </p:cNvSpPr>
                <p:nvPr/>
              </p:nvSpPr>
              <p:spPr bwMode="auto">
                <a:xfrm>
                  <a:off x="4555" y="9609"/>
                  <a:ext cx="302" cy="284"/>
                </a:xfrm>
                <a:prstGeom prst="ellipse">
                  <a:avLst/>
                </a:prstGeom>
                <a:solidFill>
                  <a:srgbClr val="FFFFFF"/>
                </a:solidFill>
                <a:ln w="9525">
                  <a:solidFill>
                    <a:srgbClr val="000000"/>
                  </a:solidFill>
                  <a:round/>
                  <a:headEnd/>
                  <a:tailEnd/>
                </a:ln>
              </p:spPr>
              <p:txBody>
                <a:bodyPr/>
                <a:lstStyle/>
                <a:p>
                  <a:endParaRPr lang="en-US"/>
                </a:p>
              </p:txBody>
            </p:sp>
            <p:sp>
              <p:nvSpPr>
                <p:cNvPr id="71728" name="Rectangle 48"/>
                <p:cNvSpPr>
                  <a:spLocks noChangeArrowheads="1"/>
                </p:cNvSpPr>
                <p:nvPr/>
              </p:nvSpPr>
              <p:spPr bwMode="auto">
                <a:xfrm>
                  <a:off x="5693" y="959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29" name="Rectangle 49"/>
                <p:cNvSpPr>
                  <a:spLocks noChangeArrowheads="1"/>
                </p:cNvSpPr>
                <p:nvPr/>
              </p:nvSpPr>
              <p:spPr bwMode="auto">
                <a:xfrm>
                  <a:off x="6259" y="9586"/>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30" name="Rectangle 50"/>
                <p:cNvSpPr>
                  <a:spLocks noChangeArrowheads="1"/>
                </p:cNvSpPr>
                <p:nvPr/>
              </p:nvSpPr>
              <p:spPr bwMode="auto">
                <a:xfrm>
                  <a:off x="6793" y="9587"/>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31" name="Rectangle 51"/>
                <p:cNvSpPr>
                  <a:spLocks noChangeArrowheads="1"/>
                </p:cNvSpPr>
                <p:nvPr/>
              </p:nvSpPr>
              <p:spPr bwMode="auto">
                <a:xfrm>
                  <a:off x="5341" y="8571"/>
                  <a:ext cx="302" cy="318"/>
                </a:xfrm>
                <a:prstGeom prst="rect">
                  <a:avLst/>
                </a:prstGeom>
                <a:solidFill>
                  <a:srgbClr val="FFFFFF"/>
                </a:solidFill>
                <a:ln w="9525">
                  <a:solidFill>
                    <a:srgbClr val="000000"/>
                  </a:solidFill>
                  <a:miter lim="800000"/>
                  <a:headEnd/>
                  <a:tailEnd/>
                </a:ln>
              </p:spPr>
              <p:txBody>
                <a:bodyPr/>
                <a:lstStyle/>
                <a:p>
                  <a:endParaRPr lang="en-US"/>
                </a:p>
              </p:txBody>
            </p:sp>
            <p:sp>
              <p:nvSpPr>
                <p:cNvPr id="71732" name="Oval 52"/>
                <p:cNvSpPr>
                  <a:spLocks noChangeArrowheads="1"/>
                </p:cNvSpPr>
                <p:nvPr/>
              </p:nvSpPr>
              <p:spPr bwMode="auto">
                <a:xfrm>
                  <a:off x="6029" y="8587"/>
                  <a:ext cx="302" cy="284"/>
                </a:xfrm>
                <a:prstGeom prst="ellipse">
                  <a:avLst/>
                </a:prstGeom>
                <a:solidFill>
                  <a:srgbClr val="FFFFFF"/>
                </a:solidFill>
                <a:ln w="9525">
                  <a:solidFill>
                    <a:srgbClr val="000000"/>
                  </a:solidFill>
                  <a:round/>
                  <a:headEnd/>
                  <a:tailEnd/>
                </a:ln>
              </p:spPr>
              <p:txBody>
                <a:bodyPr/>
                <a:lstStyle/>
                <a:p>
                  <a:endParaRPr lang="en-US"/>
                </a:p>
              </p:txBody>
            </p:sp>
          </p:grpSp>
        </p:grpSp>
        <p:sp>
          <p:nvSpPr>
            <p:cNvPr id="71733" name="Text Box 53"/>
            <p:cNvSpPr txBox="1">
              <a:spLocks noChangeArrowheads="1"/>
            </p:cNvSpPr>
            <p:nvPr/>
          </p:nvSpPr>
          <p:spPr bwMode="auto">
            <a:xfrm>
              <a:off x="1624" y="8490"/>
              <a:ext cx="452" cy="385"/>
            </a:xfrm>
            <a:prstGeom prst="rect">
              <a:avLst/>
            </a:prstGeom>
            <a:noFill/>
            <a:ln w="9525">
              <a:noFill/>
              <a:miter lim="800000"/>
              <a:headEnd/>
              <a:tailEnd/>
            </a:ln>
          </p:spPr>
          <p:txBody>
            <a:bodyPr/>
            <a:lstStyle/>
            <a:p>
              <a:pPr algn="ctr"/>
              <a:r>
                <a:rPr lang="fr-FR" b="1">
                  <a:latin typeface="Times New Roman" pitchFamily="18" charset="0"/>
                </a:rPr>
                <a:t>I</a:t>
              </a:r>
              <a:endParaRPr lang="en-GB">
                <a:latin typeface="Arial" charset="0"/>
              </a:endParaRPr>
            </a:p>
          </p:txBody>
        </p:sp>
        <p:sp>
          <p:nvSpPr>
            <p:cNvPr id="71734" name="Text Box 54"/>
            <p:cNvSpPr txBox="1">
              <a:spLocks noChangeArrowheads="1"/>
            </p:cNvSpPr>
            <p:nvPr/>
          </p:nvSpPr>
          <p:spPr bwMode="auto">
            <a:xfrm>
              <a:off x="1613" y="9567"/>
              <a:ext cx="586" cy="386"/>
            </a:xfrm>
            <a:prstGeom prst="rect">
              <a:avLst/>
            </a:prstGeom>
            <a:noFill/>
            <a:ln w="9525">
              <a:noFill/>
              <a:miter lim="800000"/>
              <a:headEnd/>
              <a:tailEnd/>
            </a:ln>
          </p:spPr>
          <p:txBody>
            <a:bodyPr/>
            <a:lstStyle/>
            <a:p>
              <a:pPr algn="ctr"/>
              <a:r>
                <a:rPr lang="fr-FR" b="1">
                  <a:latin typeface="Times New Roman" pitchFamily="18" charset="0"/>
                </a:rPr>
                <a:t>II</a:t>
              </a:r>
              <a:endParaRPr lang="en-GB">
                <a:latin typeface="Arial" charset="0"/>
              </a:endParaRPr>
            </a:p>
          </p:txBody>
        </p:sp>
        <p:sp>
          <p:nvSpPr>
            <p:cNvPr id="71735" name="Text Box 55"/>
            <p:cNvSpPr txBox="1">
              <a:spLocks noChangeArrowheads="1"/>
            </p:cNvSpPr>
            <p:nvPr/>
          </p:nvSpPr>
          <p:spPr bwMode="auto">
            <a:xfrm>
              <a:off x="1581" y="10644"/>
              <a:ext cx="620" cy="402"/>
            </a:xfrm>
            <a:prstGeom prst="rect">
              <a:avLst/>
            </a:prstGeom>
            <a:noFill/>
            <a:ln w="9525">
              <a:noFill/>
              <a:miter lim="800000"/>
              <a:headEnd/>
              <a:tailEnd/>
            </a:ln>
          </p:spPr>
          <p:txBody>
            <a:bodyPr/>
            <a:lstStyle/>
            <a:p>
              <a:pPr algn="ctr"/>
              <a:r>
                <a:rPr lang="fr-FR" b="1">
                  <a:latin typeface="Times New Roman" pitchFamily="18" charset="0"/>
                </a:rPr>
                <a:t>III</a:t>
              </a:r>
              <a:endParaRPr lang="en-GB">
                <a:latin typeface="Arial" charset="0"/>
              </a:endParaRPr>
            </a:p>
          </p:txBody>
        </p:sp>
        <p:sp>
          <p:nvSpPr>
            <p:cNvPr id="71736" name="Text Box 56"/>
            <p:cNvSpPr txBox="1">
              <a:spLocks noChangeArrowheads="1"/>
            </p:cNvSpPr>
            <p:nvPr/>
          </p:nvSpPr>
          <p:spPr bwMode="auto">
            <a:xfrm>
              <a:off x="1568" y="11554"/>
              <a:ext cx="603" cy="385"/>
            </a:xfrm>
            <a:prstGeom prst="rect">
              <a:avLst/>
            </a:prstGeom>
            <a:noFill/>
            <a:ln w="9525">
              <a:noFill/>
              <a:miter lim="800000"/>
              <a:headEnd/>
              <a:tailEnd/>
            </a:ln>
          </p:spPr>
          <p:txBody>
            <a:bodyPr/>
            <a:lstStyle/>
            <a:p>
              <a:pPr algn="ctr"/>
              <a:r>
                <a:rPr lang="fr-FR" b="1">
                  <a:latin typeface="Times New Roman" pitchFamily="18" charset="0"/>
                </a:rPr>
                <a:t>IV</a:t>
              </a:r>
              <a:endParaRPr lang="en-GB">
                <a:latin typeface="Arial" charset="0"/>
              </a:endParaRPr>
            </a:p>
          </p:txBody>
        </p:sp>
      </p:grpSp>
      <p:sp>
        <p:nvSpPr>
          <p:cNvPr id="71737" name="Text Box 57"/>
          <p:cNvSpPr txBox="1">
            <a:spLocks noChangeArrowheads="1"/>
          </p:cNvSpPr>
          <p:nvPr/>
        </p:nvSpPr>
        <p:spPr bwMode="auto">
          <a:xfrm>
            <a:off x="488950" y="6488113"/>
            <a:ext cx="2171700" cy="274637"/>
          </a:xfrm>
          <a:prstGeom prst="rect">
            <a:avLst/>
          </a:prstGeom>
          <a:noFill/>
          <a:ln w="9525">
            <a:noFill/>
            <a:miter lim="800000"/>
            <a:headEnd/>
            <a:tailEnd/>
          </a:ln>
          <a:effectLst/>
        </p:spPr>
        <p:txBody>
          <a:bodyPr>
            <a:spAutoFit/>
          </a:bodyPr>
          <a:lstStyle/>
          <a:p>
            <a:r>
              <a:rPr lang="en-US" sz="1200">
                <a:latin typeface="Arial" charset="0"/>
              </a:rPr>
              <a:t>© 2007 Paul Billiet </a:t>
            </a:r>
            <a:r>
              <a:rPr lang="en-US" sz="1200">
                <a:latin typeface="Arial" charset="0"/>
                <a:hlinkClick r:id="rId3"/>
              </a:rPr>
              <a:t>ODWS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76200"/>
            <a:ext cx="7772400" cy="1143000"/>
          </a:xfrm>
        </p:spPr>
        <p:txBody>
          <a:bodyPr/>
          <a:lstStyle/>
          <a:p>
            <a:pPr algn="ctr" eaLnBrk="1" hangingPunct="1"/>
            <a:r>
              <a:rPr lang="en-US" b="1" smtClean="0">
                <a:solidFill>
                  <a:srgbClr val="FFFF66"/>
                </a:solidFill>
                <a:latin typeface="Arial" charset="0"/>
              </a:rPr>
              <a:t>Garden Pea Experiments </a:t>
            </a:r>
            <a:br>
              <a:rPr lang="en-US" b="1" smtClean="0">
                <a:solidFill>
                  <a:srgbClr val="FFFF66"/>
                </a:solidFill>
                <a:latin typeface="Arial" charset="0"/>
              </a:rPr>
            </a:br>
            <a:r>
              <a:rPr lang="en-US" sz="3000" b="1" smtClean="0">
                <a:solidFill>
                  <a:srgbClr val="FFFF66"/>
                </a:solidFill>
                <a:latin typeface="Arial" charset="0"/>
              </a:rPr>
              <a:t>1856 - 1864</a:t>
            </a:r>
          </a:p>
        </p:txBody>
      </p:sp>
      <p:sp>
        <p:nvSpPr>
          <p:cNvPr id="10244" name="Rectangle 4" descr="Rectangle: Click to edit Master text styles&#10;Second level&#10;Third level&#10;Fourth level&#10;Fifth level"/>
          <p:cNvSpPr>
            <a:spLocks noGrp="1" noChangeArrowheads="1"/>
          </p:cNvSpPr>
          <p:nvPr>
            <p:ph type="body" sz="half" idx="2"/>
          </p:nvPr>
        </p:nvSpPr>
        <p:spPr>
          <a:xfrm>
            <a:off x="4572000" y="2895600"/>
            <a:ext cx="4191000" cy="3429000"/>
          </a:xfrm>
        </p:spPr>
        <p:txBody>
          <a:bodyPr/>
          <a:lstStyle/>
          <a:p>
            <a:pPr marL="457200" indent="-457200" eaLnBrk="1" hangingPunct="1">
              <a:spcAft>
                <a:spcPct val="40000"/>
              </a:spcAft>
              <a:buFontTx/>
              <a:buAutoNum type="arabicParenR"/>
            </a:pPr>
            <a:r>
              <a:rPr lang="en-US" sz="2800" smtClean="0">
                <a:latin typeface="Times New Roman" pitchFamily="18" charset="0"/>
              </a:rPr>
              <a:t>Were easy to grow  </a:t>
            </a:r>
          </a:p>
          <a:p>
            <a:pPr marL="457200" indent="-457200" eaLnBrk="1" hangingPunct="1">
              <a:spcAft>
                <a:spcPct val="40000"/>
              </a:spcAft>
              <a:buFontTx/>
              <a:buAutoNum type="arabicParenR"/>
            </a:pPr>
            <a:r>
              <a:rPr lang="en-US" sz="2800" smtClean="0">
                <a:latin typeface="Times New Roman" pitchFamily="18" charset="0"/>
              </a:rPr>
              <a:t>Produced a large number of offspring</a:t>
            </a:r>
          </a:p>
          <a:p>
            <a:pPr marL="457200" indent="-457200" eaLnBrk="1" hangingPunct="1">
              <a:spcAft>
                <a:spcPct val="40000"/>
              </a:spcAft>
              <a:buFontTx/>
              <a:buAutoNum type="arabicParenR"/>
            </a:pPr>
            <a:r>
              <a:rPr lang="en-US" sz="2800" smtClean="0">
                <a:latin typeface="Times New Roman" pitchFamily="18" charset="0"/>
              </a:rPr>
              <a:t>Matured quickly</a:t>
            </a:r>
          </a:p>
          <a:p>
            <a:pPr marL="457200" indent="-457200" eaLnBrk="1" hangingPunct="1">
              <a:spcAft>
                <a:spcPct val="40000"/>
              </a:spcAft>
              <a:buFontTx/>
              <a:buAutoNum type="arabicParenR"/>
            </a:pPr>
            <a:r>
              <a:rPr lang="en-US" sz="2800" smtClean="0">
                <a:latin typeface="Times New Roman" pitchFamily="18" charset="0"/>
              </a:rPr>
              <a:t>Had both male and female parts</a:t>
            </a:r>
          </a:p>
        </p:txBody>
      </p:sp>
      <p:pic>
        <p:nvPicPr>
          <p:cNvPr id="22531" name="Picture 6" descr="peaplant2"/>
          <p:cNvPicPr>
            <a:picLocks noChangeAspect="1" noChangeArrowheads="1"/>
          </p:cNvPicPr>
          <p:nvPr>
            <p:ph type="clipArt" sz="half" idx="1"/>
          </p:nvPr>
        </p:nvPicPr>
        <p:blipFill>
          <a:blip r:embed="rId3"/>
          <a:srcRect/>
          <a:stretch>
            <a:fillRect/>
          </a:stretch>
        </p:blipFill>
        <p:spPr>
          <a:xfrm>
            <a:off x="533400" y="1371600"/>
            <a:ext cx="3810000" cy="4953000"/>
          </a:xfrm>
          <a:ln w="12700">
            <a:solidFill>
              <a:schemeClr val="bg1"/>
            </a:solidFill>
          </a:ln>
        </p:spPr>
      </p:pic>
      <p:sp>
        <p:nvSpPr>
          <p:cNvPr id="10247" name="Rectangle 7"/>
          <p:cNvSpPr>
            <a:spLocks noChangeArrowheads="1"/>
          </p:cNvSpPr>
          <p:nvPr/>
        </p:nvSpPr>
        <p:spPr bwMode="auto">
          <a:xfrm>
            <a:off x="4572000" y="1371600"/>
            <a:ext cx="4191000" cy="1447800"/>
          </a:xfrm>
          <a:prstGeom prst="rect">
            <a:avLst/>
          </a:prstGeom>
          <a:noFill/>
          <a:ln w="9525">
            <a:noFill/>
            <a:miter lim="800000"/>
            <a:headEnd/>
            <a:tailEnd/>
          </a:ln>
        </p:spPr>
        <p:txBody>
          <a:bodyPr/>
          <a:lstStyle/>
          <a:p>
            <a:pPr marL="457200" indent="-457200">
              <a:lnSpc>
                <a:spcPct val="90000"/>
              </a:lnSpc>
              <a:spcBef>
                <a:spcPct val="20000"/>
              </a:spcBef>
              <a:spcAft>
                <a:spcPct val="40000"/>
              </a:spcAft>
            </a:pPr>
            <a:r>
              <a:rPr lang="en-US" sz="2800">
                <a:latin typeface="Arial" charset="0"/>
              </a:rPr>
              <a:t>		</a:t>
            </a:r>
            <a:r>
              <a:rPr lang="en-US" sz="2800" b="1">
                <a:latin typeface="Times New Roman" pitchFamily="18" charset="0"/>
              </a:rPr>
              <a:t>Why pea plants? 	(</a:t>
            </a:r>
            <a:r>
              <a:rPr lang="en-US" sz="2800" i="1">
                <a:latin typeface="Times New Roman" pitchFamily="18" charset="0"/>
              </a:rPr>
              <a:t>Pisium sativum</a:t>
            </a:r>
            <a:r>
              <a:rPr lang="en-US" sz="2800" b="1">
                <a:latin typeface="Times New Roman" pitchFamily="18" charset="0"/>
              </a:rPr>
              <a:t>) </a:t>
            </a:r>
          </a:p>
          <a:p>
            <a:pPr marL="457200" indent="-457200">
              <a:lnSpc>
                <a:spcPct val="90000"/>
              </a:lnSpc>
              <a:spcBef>
                <a:spcPct val="20000"/>
              </a:spcBef>
              <a:spcAft>
                <a:spcPct val="40000"/>
              </a:spcAft>
            </a:pPr>
            <a:r>
              <a:rPr lang="en-US" sz="2800" b="1">
                <a:latin typeface="Times New Roman" pitchFamily="18" charset="0"/>
              </a:rPr>
              <a:t>Because they…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randombar(vertical)">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randombar(vertical)">
                                      <p:cBhvr>
                                        <p:cTn id="12" dur="500"/>
                                        <p:tgtEl>
                                          <p:spTgt spid="102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Effect transition="in" filter="randombar(vertical)">
                                      <p:cBhvr>
                                        <p:cTn id="17" dur="500"/>
                                        <p:tgtEl>
                                          <p:spTgt spid="102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0244">
                                            <p:txEl>
                                              <p:pRg st="2" end="2"/>
                                            </p:txEl>
                                          </p:spTgt>
                                        </p:tgtEl>
                                        <p:attrNameLst>
                                          <p:attrName>style.visibility</p:attrName>
                                        </p:attrNameLst>
                                      </p:cBhvr>
                                      <p:to>
                                        <p:strVal val="visible"/>
                                      </p:to>
                                    </p:set>
                                    <p:animEffect transition="in" filter="randombar(vertical)">
                                      <p:cBhvr>
                                        <p:cTn id="22" dur="500"/>
                                        <p:tgtEl>
                                          <p:spTgt spid="102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0244">
                                            <p:txEl>
                                              <p:pRg st="3" end="3"/>
                                            </p:txEl>
                                          </p:spTgt>
                                        </p:tgtEl>
                                        <p:attrNameLst>
                                          <p:attrName>style.visibility</p:attrName>
                                        </p:attrNameLst>
                                      </p:cBhvr>
                                      <p:to>
                                        <p:strVal val="visible"/>
                                      </p:to>
                                    </p:set>
                                    <p:animEffect transition="in" filter="randombar(vertical)">
                                      <p:cBhvr>
                                        <p:cTn id="27" dur="500"/>
                                        <p:tgtEl>
                                          <p:spTgt spid="1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P spid="1024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b="1" smtClean="0">
                <a:solidFill>
                  <a:srgbClr val="FFFF66"/>
                </a:solidFill>
              </a:rPr>
              <a:t>The Problem</a:t>
            </a:r>
          </a:p>
        </p:txBody>
      </p:sp>
      <p:sp>
        <p:nvSpPr>
          <p:cNvPr id="24578" name="Rectangle 3" descr="Rectangle: Click to edit Master text styles&#10;Second level&#10;Third level&#10;Fourth level&#10;Fifth level"/>
          <p:cNvSpPr>
            <a:spLocks noGrp="1" noChangeArrowheads="1"/>
          </p:cNvSpPr>
          <p:nvPr>
            <p:ph type="body" idx="1"/>
          </p:nvPr>
        </p:nvSpPr>
        <p:spPr/>
        <p:txBody>
          <a:bodyPr/>
          <a:lstStyle/>
          <a:p>
            <a:pPr algn="ctr" eaLnBrk="1" hangingPunct="1">
              <a:buFont typeface="Wingdings" pitchFamily="2" charset="2"/>
              <a:buNone/>
            </a:pPr>
            <a:r>
              <a:rPr lang="en-US" smtClean="0">
                <a:solidFill>
                  <a:srgbClr val="FFFF66"/>
                </a:solidFill>
                <a:latin typeface="Times New Roman" pitchFamily="18" charset="0"/>
              </a:rPr>
              <a:t>T.A. Knight, a scientist, saw that if he crossed</a:t>
            </a:r>
          </a:p>
          <a:p>
            <a:pPr eaLnBrk="1" hangingPunct="1">
              <a:buFont typeface="Wingdings" pitchFamily="2" charset="2"/>
              <a:buNone/>
            </a:pPr>
            <a:r>
              <a:rPr lang="en-US" smtClean="0">
                <a:solidFill>
                  <a:schemeClr val="bg1"/>
                </a:solidFill>
                <a:latin typeface="Times New Roman" pitchFamily="18" charset="0"/>
              </a:rPr>
              <a:t>		</a:t>
            </a:r>
          </a:p>
          <a:p>
            <a:pPr eaLnBrk="1" hangingPunct="1">
              <a:buFont typeface="Wingdings" pitchFamily="2" charset="2"/>
              <a:buNone/>
            </a:pPr>
            <a:r>
              <a:rPr lang="en-US" smtClean="0">
                <a:solidFill>
                  <a:schemeClr val="bg1"/>
                </a:solidFill>
                <a:latin typeface="Times New Roman" pitchFamily="18" charset="0"/>
              </a:rPr>
              <a:t>		</a:t>
            </a:r>
            <a:r>
              <a:rPr lang="en-US" smtClean="0">
                <a:solidFill>
                  <a:srgbClr val="FFFF66"/>
                </a:solidFill>
                <a:latin typeface="Times New Roman" pitchFamily="18" charset="0"/>
              </a:rPr>
              <a:t>pure bred</a:t>
            </a:r>
            <a:r>
              <a:rPr lang="en-US" smtClean="0">
                <a:solidFill>
                  <a:schemeClr val="bg1"/>
                </a:solidFill>
                <a:latin typeface="Times New Roman" pitchFamily="18" charset="0"/>
              </a:rPr>
              <a:t>	     	         </a:t>
            </a:r>
            <a:r>
              <a:rPr lang="en-US" smtClean="0">
                <a:solidFill>
                  <a:srgbClr val="FFFF66"/>
                </a:solidFill>
                <a:latin typeface="Times New Roman" pitchFamily="18" charset="0"/>
              </a:rPr>
              <a:t>pure bred</a:t>
            </a:r>
          </a:p>
          <a:p>
            <a:pPr eaLnBrk="1" hangingPunct="1">
              <a:buFont typeface="Wingdings" pitchFamily="2" charset="2"/>
              <a:buNone/>
            </a:pPr>
            <a:r>
              <a:rPr lang="en-US" smtClean="0">
                <a:solidFill>
                  <a:srgbClr val="660066"/>
                </a:solidFill>
                <a:latin typeface="Times New Roman" pitchFamily="18" charset="0"/>
              </a:rPr>
              <a:t>	</a:t>
            </a:r>
            <a:r>
              <a:rPr lang="en-US" smtClean="0">
                <a:solidFill>
                  <a:srgbClr val="CC00CC"/>
                </a:solidFill>
                <a:latin typeface="Times New Roman" pitchFamily="18" charset="0"/>
              </a:rPr>
              <a:t>purple pea plant (P)</a:t>
            </a:r>
            <a:r>
              <a:rPr lang="en-US" smtClean="0">
                <a:solidFill>
                  <a:schemeClr val="bg1"/>
                </a:solidFill>
                <a:latin typeface="Times New Roman" pitchFamily="18" charset="0"/>
              </a:rPr>
              <a:t>  </a:t>
            </a:r>
            <a:r>
              <a:rPr lang="en-US" smtClean="0">
                <a:solidFill>
                  <a:srgbClr val="FFFF66"/>
                </a:solidFill>
                <a:latin typeface="Times New Roman" pitchFamily="18" charset="0"/>
              </a:rPr>
              <a:t>x</a:t>
            </a:r>
            <a:r>
              <a:rPr lang="en-US" smtClean="0">
                <a:solidFill>
                  <a:schemeClr val="bg1"/>
                </a:solidFill>
                <a:latin typeface="Times New Roman" pitchFamily="18" charset="0"/>
              </a:rPr>
              <a:t>  </a:t>
            </a:r>
            <a:r>
              <a:rPr lang="en-US" smtClean="0">
                <a:latin typeface="Times New Roman" pitchFamily="18" charset="0"/>
              </a:rPr>
              <a:t>white pea plant</a:t>
            </a:r>
            <a:r>
              <a:rPr lang="en-US" smtClean="0">
                <a:solidFill>
                  <a:schemeClr val="bg1"/>
                </a:solidFill>
                <a:latin typeface="Times New Roman" pitchFamily="18" charset="0"/>
              </a:rPr>
              <a:t> </a:t>
            </a:r>
            <a:r>
              <a:rPr lang="en-US" smtClean="0">
                <a:latin typeface="Times New Roman" pitchFamily="18" charset="0"/>
              </a:rPr>
              <a:t>(P) </a:t>
            </a:r>
          </a:p>
          <a:p>
            <a:pPr eaLnBrk="1" hangingPunct="1">
              <a:buFont typeface="Wingdings" pitchFamily="2" charset="2"/>
              <a:buNone/>
            </a:pPr>
            <a:endParaRPr lang="en-US" smtClean="0">
              <a:latin typeface="Times New Roman" pitchFamily="18" charset="0"/>
            </a:endParaRPr>
          </a:p>
          <a:p>
            <a:pPr eaLnBrk="1" hangingPunct="1">
              <a:buFont typeface="Wingdings" pitchFamily="2" charset="2"/>
              <a:buNone/>
            </a:pPr>
            <a:r>
              <a:rPr lang="en-US" smtClean="0">
                <a:latin typeface="Times New Roman" pitchFamily="18" charset="0"/>
              </a:rPr>
              <a:t>	</a:t>
            </a:r>
            <a:r>
              <a:rPr lang="en-US" u="sng" smtClean="0">
                <a:solidFill>
                  <a:srgbClr val="FFFF66"/>
                </a:solidFill>
                <a:latin typeface="Times New Roman" pitchFamily="18" charset="0"/>
              </a:rPr>
              <a:t>ALL</a:t>
            </a:r>
            <a:r>
              <a:rPr lang="en-US" smtClean="0">
                <a:solidFill>
                  <a:srgbClr val="FFFF66"/>
                </a:solidFill>
                <a:latin typeface="Times New Roman" pitchFamily="18" charset="0"/>
              </a:rPr>
              <a:t> the offspring would be</a:t>
            </a:r>
            <a:r>
              <a:rPr lang="en-US" smtClean="0">
                <a:solidFill>
                  <a:schemeClr val="bg1"/>
                </a:solidFill>
                <a:latin typeface="Times New Roman" pitchFamily="18" charset="0"/>
              </a:rPr>
              <a:t> </a:t>
            </a:r>
            <a:r>
              <a:rPr lang="en-US" smtClean="0">
                <a:solidFill>
                  <a:srgbClr val="CC00CC"/>
                </a:solidFill>
                <a:latin typeface="Times New Roman" pitchFamily="18" charset="0"/>
              </a:rPr>
              <a:t>purple (F1).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074"/>
          <p:cNvSpPr>
            <a:spLocks noGrp="1" noChangeArrowheads="1"/>
          </p:cNvSpPr>
          <p:nvPr>
            <p:ph type="title"/>
          </p:nvPr>
        </p:nvSpPr>
        <p:spPr/>
        <p:txBody>
          <a:bodyPr/>
          <a:lstStyle/>
          <a:p>
            <a:pPr eaLnBrk="1" hangingPunct="1"/>
            <a:r>
              <a:rPr lang="en-US" b="1" smtClean="0">
                <a:solidFill>
                  <a:srgbClr val="FFFF66"/>
                </a:solidFill>
              </a:rPr>
              <a:t>The Problem</a:t>
            </a:r>
          </a:p>
        </p:txBody>
      </p:sp>
      <p:sp>
        <p:nvSpPr>
          <p:cNvPr id="25602" name="Rectangle 3075" descr="Rectangle: Click to edit Master text styles&#10;Second level&#10;Third level&#10;Fourth level&#10;Fifth level"/>
          <p:cNvSpPr>
            <a:spLocks noGrp="1" noChangeArrowheads="1"/>
          </p:cNvSpPr>
          <p:nvPr>
            <p:ph type="body" idx="1"/>
          </p:nvPr>
        </p:nvSpPr>
        <p:spPr>
          <a:xfrm>
            <a:off x="304800" y="1905000"/>
            <a:ext cx="8458200" cy="4114800"/>
          </a:xfrm>
        </p:spPr>
        <p:txBody>
          <a:bodyPr/>
          <a:lstStyle/>
          <a:p>
            <a:pPr algn="ctr" eaLnBrk="1" hangingPunct="1">
              <a:buFont typeface="Wingdings" pitchFamily="2" charset="2"/>
              <a:buNone/>
            </a:pPr>
            <a:r>
              <a:rPr lang="en-US" smtClean="0">
                <a:solidFill>
                  <a:srgbClr val="FFFF66"/>
                </a:solidFill>
                <a:latin typeface="Times New Roman" pitchFamily="18" charset="0"/>
              </a:rPr>
              <a:t>If he then crossed the</a:t>
            </a:r>
            <a:r>
              <a:rPr lang="en-US" smtClean="0">
                <a:solidFill>
                  <a:srgbClr val="660066"/>
                </a:solidFill>
                <a:latin typeface="Times New Roman" pitchFamily="18" charset="0"/>
              </a:rPr>
              <a:t> </a:t>
            </a:r>
            <a:r>
              <a:rPr lang="en-US" smtClean="0">
                <a:solidFill>
                  <a:srgbClr val="CC00CC"/>
                </a:solidFill>
                <a:latin typeface="Times New Roman" pitchFamily="18" charset="0"/>
              </a:rPr>
              <a:t>purple (F1)</a:t>
            </a:r>
            <a:r>
              <a:rPr lang="en-US" smtClean="0">
                <a:latin typeface="Times New Roman" pitchFamily="18" charset="0"/>
              </a:rPr>
              <a:t> </a:t>
            </a:r>
            <a:r>
              <a:rPr lang="en-US" smtClean="0">
                <a:solidFill>
                  <a:srgbClr val="FFFF66"/>
                </a:solidFill>
                <a:latin typeface="Times New Roman" pitchFamily="18" charset="0"/>
              </a:rPr>
              <a:t>offspring:</a:t>
            </a:r>
          </a:p>
          <a:p>
            <a:pPr eaLnBrk="1" hangingPunct="1">
              <a:buFont typeface="Wingdings" pitchFamily="2" charset="2"/>
              <a:buNone/>
            </a:pPr>
            <a:r>
              <a:rPr lang="en-US" smtClean="0">
                <a:latin typeface="Times New Roman" pitchFamily="18" charset="0"/>
              </a:rPr>
              <a:t>	</a:t>
            </a:r>
          </a:p>
          <a:p>
            <a:pPr eaLnBrk="1" hangingPunct="1">
              <a:buFont typeface="Wingdings" pitchFamily="2" charset="2"/>
              <a:buNone/>
            </a:pPr>
            <a:r>
              <a:rPr lang="en-US" smtClean="0">
                <a:latin typeface="Times New Roman" pitchFamily="18" charset="0"/>
              </a:rPr>
              <a:t>		  </a:t>
            </a:r>
            <a:r>
              <a:rPr lang="en-US" smtClean="0">
                <a:solidFill>
                  <a:srgbClr val="FFFF66"/>
                </a:solidFill>
                <a:latin typeface="Times New Roman" pitchFamily="18" charset="0"/>
              </a:rPr>
              <a:t>hybrid</a:t>
            </a:r>
            <a:r>
              <a:rPr lang="en-US" smtClean="0">
                <a:solidFill>
                  <a:schemeClr val="bg1"/>
                </a:solidFill>
                <a:latin typeface="Times New Roman" pitchFamily="18" charset="0"/>
              </a:rPr>
              <a:t> 	</a:t>
            </a:r>
            <a:r>
              <a:rPr lang="en-US" smtClean="0">
                <a:latin typeface="Times New Roman" pitchFamily="18" charset="0"/>
              </a:rPr>
              <a:t>		     </a:t>
            </a:r>
            <a:r>
              <a:rPr lang="en-US" smtClean="0">
                <a:solidFill>
                  <a:srgbClr val="FFFF66"/>
                </a:solidFill>
                <a:latin typeface="Times New Roman" pitchFamily="18" charset="0"/>
              </a:rPr>
              <a:t>hybrid</a:t>
            </a:r>
            <a:r>
              <a:rPr lang="en-US" smtClean="0">
                <a:solidFill>
                  <a:schemeClr val="bg1"/>
                </a:solidFill>
                <a:latin typeface="Times New Roman" pitchFamily="18" charset="0"/>
              </a:rPr>
              <a:t> </a:t>
            </a:r>
          </a:p>
          <a:p>
            <a:pPr eaLnBrk="1" hangingPunct="1">
              <a:buFont typeface="Wingdings" pitchFamily="2" charset="2"/>
              <a:buNone/>
            </a:pPr>
            <a:r>
              <a:rPr lang="en-US" smtClean="0">
                <a:solidFill>
                  <a:srgbClr val="660066"/>
                </a:solidFill>
                <a:latin typeface="Times New Roman" pitchFamily="18" charset="0"/>
              </a:rPr>
              <a:t>	</a:t>
            </a:r>
            <a:r>
              <a:rPr lang="en-US" smtClean="0">
                <a:solidFill>
                  <a:srgbClr val="CC00CC"/>
                </a:solidFill>
                <a:latin typeface="Times New Roman" pitchFamily="18" charset="0"/>
              </a:rPr>
              <a:t>purple pea plant (F1)</a:t>
            </a:r>
            <a:r>
              <a:rPr lang="en-US" smtClean="0">
                <a:latin typeface="Times New Roman" pitchFamily="18" charset="0"/>
              </a:rPr>
              <a:t>  </a:t>
            </a:r>
            <a:r>
              <a:rPr lang="en-US" smtClean="0">
                <a:solidFill>
                  <a:srgbClr val="FFFF66"/>
                </a:solidFill>
                <a:latin typeface="Times New Roman" pitchFamily="18" charset="0"/>
              </a:rPr>
              <a:t>x</a:t>
            </a:r>
            <a:r>
              <a:rPr lang="en-US" smtClean="0">
                <a:solidFill>
                  <a:schemeClr val="bg1"/>
                </a:solidFill>
                <a:latin typeface="Times New Roman" pitchFamily="18" charset="0"/>
              </a:rPr>
              <a:t>  </a:t>
            </a:r>
            <a:r>
              <a:rPr lang="en-US" smtClean="0">
                <a:solidFill>
                  <a:srgbClr val="CC00CC"/>
                </a:solidFill>
                <a:latin typeface="Times New Roman" pitchFamily="18" charset="0"/>
              </a:rPr>
              <a:t>purple pea plant (F1)</a:t>
            </a:r>
          </a:p>
          <a:p>
            <a:pPr eaLnBrk="1" hangingPunct="1">
              <a:buFont typeface="Wingdings" pitchFamily="2" charset="2"/>
              <a:buNone/>
            </a:pPr>
            <a:endParaRPr lang="en-US" smtClean="0">
              <a:solidFill>
                <a:schemeClr val="bg1"/>
              </a:solidFill>
              <a:latin typeface="Times New Roman" pitchFamily="18" charset="0"/>
            </a:endParaRPr>
          </a:p>
          <a:p>
            <a:pPr eaLnBrk="1" hangingPunct="1">
              <a:buFont typeface="Wingdings" pitchFamily="2" charset="2"/>
              <a:buNone/>
            </a:pPr>
            <a:r>
              <a:rPr lang="en-US" u="sng" smtClean="0">
                <a:solidFill>
                  <a:srgbClr val="FFFF66"/>
                </a:solidFill>
                <a:latin typeface="Times New Roman" pitchFamily="18" charset="0"/>
              </a:rPr>
              <a:t>Most</a:t>
            </a:r>
            <a:r>
              <a:rPr lang="en-US" smtClean="0">
                <a:solidFill>
                  <a:srgbClr val="FFFF66"/>
                </a:solidFill>
                <a:latin typeface="Times New Roman" pitchFamily="18" charset="0"/>
              </a:rPr>
              <a:t> offspring are</a:t>
            </a:r>
            <a:r>
              <a:rPr lang="en-US" smtClean="0">
                <a:solidFill>
                  <a:schemeClr val="bg1"/>
                </a:solidFill>
                <a:latin typeface="Times New Roman" pitchFamily="18" charset="0"/>
              </a:rPr>
              <a:t> </a:t>
            </a:r>
            <a:r>
              <a:rPr lang="en-US" smtClean="0">
                <a:solidFill>
                  <a:srgbClr val="CC00CC"/>
                </a:solidFill>
                <a:latin typeface="Times New Roman" pitchFamily="18" charset="0"/>
              </a:rPr>
              <a:t>purple (F2)</a:t>
            </a:r>
            <a:r>
              <a:rPr lang="en-US" smtClean="0">
                <a:solidFill>
                  <a:schemeClr val="bg1"/>
                </a:solidFill>
                <a:latin typeface="Times New Roman" pitchFamily="18" charset="0"/>
              </a:rPr>
              <a:t> </a:t>
            </a:r>
            <a:r>
              <a:rPr lang="en-US" smtClean="0">
                <a:solidFill>
                  <a:srgbClr val="FFFF66"/>
                </a:solidFill>
                <a:latin typeface="Times New Roman" pitchFamily="18" charset="0"/>
              </a:rPr>
              <a:t>&amp;</a:t>
            </a:r>
            <a:r>
              <a:rPr lang="en-US" smtClean="0">
                <a:solidFill>
                  <a:schemeClr val="bg1"/>
                </a:solidFill>
                <a:latin typeface="Times New Roman" pitchFamily="18" charset="0"/>
              </a:rPr>
              <a:t> </a:t>
            </a:r>
            <a:r>
              <a:rPr lang="en-US" u="sng" smtClean="0">
                <a:solidFill>
                  <a:srgbClr val="FFFF66"/>
                </a:solidFill>
                <a:latin typeface="Times New Roman" pitchFamily="18" charset="0"/>
              </a:rPr>
              <a:t>few</a:t>
            </a:r>
            <a:r>
              <a:rPr lang="en-US" smtClean="0">
                <a:solidFill>
                  <a:schemeClr val="bg1"/>
                </a:solidFill>
                <a:latin typeface="Times New Roman" pitchFamily="18" charset="0"/>
              </a:rPr>
              <a:t> </a:t>
            </a:r>
            <a:r>
              <a:rPr lang="en-US" smtClean="0">
                <a:latin typeface="Times New Roman" pitchFamily="18" charset="0"/>
              </a:rPr>
              <a:t>white (F2).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b="1" smtClean="0">
                <a:solidFill>
                  <a:srgbClr val="FFFF66"/>
                </a:solidFill>
                <a:latin typeface="Arial" charset="0"/>
              </a:rPr>
              <a:t>Mendel’s Answer</a:t>
            </a:r>
          </a:p>
        </p:txBody>
      </p:sp>
      <p:sp>
        <p:nvSpPr>
          <p:cNvPr id="26626" name="Rectangle 3" descr="Rectangle: Click to edit Master text styles&#10;Second level&#10;Third level&#10;Fourth level&#10;Fifth level"/>
          <p:cNvSpPr>
            <a:spLocks noGrp="1" noChangeArrowheads="1"/>
          </p:cNvSpPr>
          <p:nvPr>
            <p:ph type="body" sz="half" idx="1"/>
          </p:nvPr>
        </p:nvSpPr>
        <p:spPr>
          <a:xfrm>
            <a:off x="685800" y="1676400"/>
            <a:ext cx="3810000" cy="4114800"/>
          </a:xfrm>
        </p:spPr>
        <p:txBody>
          <a:bodyPr/>
          <a:lstStyle/>
          <a:p>
            <a:pPr lvl="1" eaLnBrk="1" hangingPunct="1">
              <a:buFontTx/>
              <a:buNone/>
            </a:pPr>
            <a:endParaRPr lang="en-US" smtClean="0">
              <a:solidFill>
                <a:schemeClr val="bg1"/>
              </a:solidFill>
              <a:latin typeface="Arial" charset="0"/>
            </a:endParaRPr>
          </a:p>
          <a:p>
            <a:pPr eaLnBrk="1" hangingPunct="1"/>
            <a:endParaRPr lang="en-US" sz="2000" smtClean="0">
              <a:solidFill>
                <a:schemeClr val="bg1"/>
              </a:solidFill>
              <a:latin typeface="Arial" charset="0"/>
            </a:endParaRPr>
          </a:p>
          <a:p>
            <a:pPr eaLnBrk="1" hangingPunct="1"/>
            <a:endParaRPr lang="en-US" sz="2000" smtClean="0">
              <a:solidFill>
                <a:schemeClr val="bg1"/>
              </a:solidFill>
              <a:latin typeface="Arial" charset="0"/>
            </a:endParaRPr>
          </a:p>
          <a:p>
            <a:pPr eaLnBrk="1" hangingPunct="1"/>
            <a:endParaRPr lang="en-US" sz="2000" smtClean="0">
              <a:solidFill>
                <a:schemeClr val="bg1"/>
              </a:solidFill>
              <a:latin typeface="Arial" charset="0"/>
            </a:endParaRPr>
          </a:p>
        </p:txBody>
      </p:sp>
      <p:pic>
        <p:nvPicPr>
          <p:cNvPr id="26627" name="Picture 7" descr="peatrellis"/>
          <p:cNvPicPr>
            <a:picLocks noChangeAspect="1" noChangeArrowheads="1"/>
          </p:cNvPicPr>
          <p:nvPr>
            <p:ph type="clipArt" sz="half" idx="2"/>
          </p:nvPr>
        </p:nvPicPr>
        <p:blipFill>
          <a:blip r:embed="rId2"/>
          <a:srcRect/>
          <a:stretch>
            <a:fillRect/>
          </a:stretch>
        </p:blipFill>
        <p:spPr>
          <a:xfrm>
            <a:off x="5257800" y="1828800"/>
            <a:ext cx="3352800" cy="4572000"/>
          </a:xfrm>
          <a:ln w="50800">
            <a:solidFill>
              <a:schemeClr val="tx1"/>
            </a:solidFill>
          </a:ln>
        </p:spPr>
      </p:pic>
      <p:sp>
        <p:nvSpPr>
          <p:cNvPr id="26628" name="Text Box 8"/>
          <p:cNvSpPr txBox="1">
            <a:spLocks noChangeArrowheads="1"/>
          </p:cNvSpPr>
          <p:nvPr/>
        </p:nvSpPr>
        <p:spPr bwMode="auto">
          <a:xfrm>
            <a:off x="2193925" y="2708275"/>
            <a:ext cx="1158875" cy="457200"/>
          </a:xfrm>
          <a:prstGeom prst="rect">
            <a:avLst/>
          </a:prstGeom>
          <a:noFill/>
          <a:ln w="9525">
            <a:noFill/>
            <a:miter lim="800000"/>
            <a:headEnd/>
            <a:tailEnd/>
          </a:ln>
        </p:spPr>
        <p:txBody>
          <a:bodyPr>
            <a:spAutoFit/>
          </a:bodyPr>
          <a:lstStyle/>
          <a:p>
            <a:endParaRPr lang="en-US">
              <a:latin typeface="Times New Roman" pitchFamily="18" charset="0"/>
            </a:endParaRPr>
          </a:p>
        </p:txBody>
      </p:sp>
      <p:sp>
        <p:nvSpPr>
          <p:cNvPr id="26629" name="Rectangle 9"/>
          <p:cNvSpPr>
            <a:spLocks noChangeArrowheads="1"/>
          </p:cNvSpPr>
          <p:nvPr/>
        </p:nvSpPr>
        <p:spPr bwMode="auto">
          <a:xfrm>
            <a:off x="685800" y="1828800"/>
            <a:ext cx="4572000" cy="4022725"/>
          </a:xfrm>
          <a:prstGeom prst="rect">
            <a:avLst/>
          </a:prstGeom>
          <a:noFill/>
          <a:ln w="9525">
            <a:noFill/>
            <a:miter lim="800000"/>
            <a:headEnd/>
            <a:tailEnd/>
          </a:ln>
        </p:spPr>
        <p:txBody>
          <a:bodyPr>
            <a:spAutoFit/>
          </a:bodyPr>
          <a:lstStyle/>
          <a:p>
            <a:pPr>
              <a:spcBef>
                <a:spcPct val="20000"/>
              </a:spcBef>
            </a:pPr>
            <a:r>
              <a:rPr lang="en-US" sz="2800">
                <a:solidFill>
                  <a:srgbClr val="FFFF66"/>
                </a:solidFill>
                <a:latin typeface="Times New Roman" pitchFamily="18" charset="0"/>
              </a:rPr>
              <a:t>Mendel used math along with science to explain heredity.</a:t>
            </a:r>
          </a:p>
          <a:p>
            <a:pPr>
              <a:spcBef>
                <a:spcPct val="20000"/>
              </a:spcBef>
            </a:pPr>
            <a:endParaRPr lang="en-US" sz="2800">
              <a:solidFill>
                <a:schemeClr val="bg1"/>
              </a:solidFill>
              <a:latin typeface="Times New Roman" pitchFamily="18" charset="0"/>
            </a:endParaRPr>
          </a:p>
          <a:p>
            <a:pPr>
              <a:spcBef>
                <a:spcPct val="20000"/>
              </a:spcBef>
            </a:pPr>
            <a:r>
              <a:rPr lang="en-US" sz="2800">
                <a:solidFill>
                  <a:srgbClr val="FFFF66"/>
                </a:solidFill>
                <a:latin typeface="Times New Roman" pitchFamily="18" charset="0"/>
              </a:rPr>
              <a:t>He counted:</a:t>
            </a:r>
            <a:r>
              <a:rPr lang="en-US" sz="2800">
                <a:latin typeface="Times New Roman" pitchFamily="18" charset="0"/>
              </a:rPr>
              <a:t> </a:t>
            </a:r>
            <a:r>
              <a:rPr lang="en-US" sz="2800">
                <a:solidFill>
                  <a:srgbClr val="CC00CC"/>
                </a:solidFill>
                <a:latin typeface="Times New Roman" pitchFamily="18" charset="0"/>
              </a:rPr>
              <a:t>705 purple</a:t>
            </a:r>
          </a:p>
          <a:p>
            <a:pPr>
              <a:spcBef>
                <a:spcPct val="20000"/>
              </a:spcBef>
            </a:pPr>
            <a:r>
              <a:rPr lang="en-US" sz="2800">
                <a:latin typeface="Times New Roman" pitchFamily="18" charset="0"/>
              </a:rPr>
              <a:t>		224 white</a:t>
            </a:r>
          </a:p>
          <a:p>
            <a:pPr>
              <a:spcBef>
                <a:spcPct val="20000"/>
              </a:spcBef>
            </a:pPr>
            <a:r>
              <a:rPr lang="en-US" sz="2800">
                <a:solidFill>
                  <a:schemeClr val="bg1"/>
                </a:solidFill>
                <a:latin typeface="Times New Roman" pitchFamily="18" charset="0"/>
              </a:rPr>
              <a:t>	</a:t>
            </a:r>
            <a:r>
              <a:rPr lang="en-US" sz="2800">
                <a:solidFill>
                  <a:srgbClr val="FFFF66"/>
                </a:solidFill>
                <a:latin typeface="Times New Roman" pitchFamily="18" charset="0"/>
              </a:rPr>
              <a:t>Total:	929 pea plants</a:t>
            </a:r>
          </a:p>
          <a:p>
            <a:pPr>
              <a:spcBef>
                <a:spcPct val="20000"/>
              </a:spcBef>
            </a:pPr>
            <a:endParaRPr lang="en-US" sz="2800">
              <a:solidFill>
                <a:srgbClr val="FFFF66"/>
              </a:solidFill>
              <a:latin typeface="Times New Roman" pitchFamily="18" charset="0"/>
            </a:endParaRPr>
          </a:p>
          <a:p>
            <a:pPr>
              <a:spcBef>
                <a:spcPct val="20000"/>
              </a:spcBef>
            </a:pPr>
            <a:r>
              <a:rPr lang="en-US" sz="2800">
                <a:solidFill>
                  <a:srgbClr val="FFFF66"/>
                </a:solidFill>
                <a:latin typeface="Times New Roman" pitchFamily="18" charset="0"/>
              </a:rPr>
              <a:t>Thus he discovered a </a:t>
            </a:r>
            <a:r>
              <a:rPr lang="en-US" sz="2800" i="1">
                <a:solidFill>
                  <a:srgbClr val="FFFF66"/>
                </a:solidFill>
                <a:latin typeface="Times New Roman" pitchFamily="18" charset="0"/>
              </a:rPr>
              <a:t>3:1</a:t>
            </a:r>
            <a:r>
              <a:rPr lang="en-US" sz="2800">
                <a:solidFill>
                  <a:srgbClr val="FFFF66"/>
                </a:solidFill>
                <a:latin typeface="Times New Roman" pitchFamily="18" charset="0"/>
              </a:rPr>
              <a:t> ratio</a:t>
            </a:r>
            <a:endParaRPr lang="en-US" sz="280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304800"/>
            <a:ext cx="8077200" cy="1143000"/>
          </a:xfrm>
        </p:spPr>
        <p:txBody>
          <a:bodyPr/>
          <a:lstStyle/>
          <a:p>
            <a:pPr eaLnBrk="1" hangingPunct="1"/>
            <a:r>
              <a:rPr lang="en-US" b="1" smtClean="0">
                <a:solidFill>
                  <a:srgbClr val="FFFF66"/>
                </a:solidFill>
                <a:latin typeface="Arial" charset="0"/>
              </a:rPr>
              <a:t>Mendel’s Answer</a:t>
            </a:r>
          </a:p>
        </p:txBody>
      </p:sp>
      <p:sp>
        <p:nvSpPr>
          <p:cNvPr id="12291" name="Rectangle 3" descr="Rectangle: Click to edit Master text styles&#10;Second level&#10;Third level&#10;Fourth level&#10;Fifth level"/>
          <p:cNvSpPr>
            <a:spLocks noGrp="1" noChangeArrowheads="1"/>
          </p:cNvSpPr>
          <p:nvPr>
            <p:ph type="body" sz="half" idx="1"/>
          </p:nvPr>
        </p:nvSpPr>
        <p:spPr>
          <a:xfrm>
            <a:off x="228600" y="2590800"/>
            <a:ext cx="4953000" cy="3886200"/>
          </a:xfrm>
        </p:spPr>
        <p:txBody>
          <a:bodyPr/>
          <a:lstStyle/>
          <a:p>
            <a:pPr marL="533400" indent="-533400" eaLnBrk="1" hangingPunct="1">
              <a:lnSpc>
                <a:spcPct val="90000"/>
              </a:lnSpc>
              <a:buFontTx/>
              <a:buAutoNum type="arabicParenR"/>
            </a:pPr>
            <a:endParaRPr lang="en-US" sz="2400" smtClean="0"/>
          </a:p>
          <a:p>
            <a:pPr marL="533400" indent="-533400" eaLnBrk="1" hangingPunct="1">
              <a:lnSpc>
                <a:spcPct val="90000"/>
              </a:lnSpc>
              <a:buFontTx/>
              <a:buAutoNum type="arabicParenR"/>
            </a:pPr>
            <a:r>
              <a:rPr lang="en-US" sz="2800" smtClean="0">
                <a:latin typeface="Times New Roman" pitchFamily="18" charset="0"/>
              </a:rPr>
              <a:t>Parents transmit “genes” to offspring.</a:t>
            </a:r>
          </a:p>
          <a:p>
            <a:pPr marL="533400" indent="-533400" eaLnBrk="1" hangingPunct="1">
              <a:lnSpc>
                <a:spcPct val="90000"/>
              </a:lnSpc>
              <a:buFontTx/>
              <a:buAutoNum type="arabicParenR"/>
            </a:pPr>
            <a:endParaRPr lang="en-US" sz="2800" smtClean="0">
              <a:latin typeface="Times New Roman" pitchFamily="18" charset="0"/>
            </a:endParaRPr>
          </a:p>
          <a:p>
            <a:pPr marL="533400" indent="-533400" eaLnBrk="1" hangingPunct="1">
              <a:lnSpc>
                <a:spcPct val="90000"/>
              </a:lnSpc>
              <a:buFontTx/>
              <a:buAutoNum type="arabicParenR"/>
            </a:pPr>
            <a:r>
              <a:rPr lang="en-US" sz="2800" smtClean="0">
                <a:latin typeface="Times New Roman" pitchFamily="18" charset="0"/>
              </a:rPr>
              <a:t>Each individual has 2 genes (1 from each parent)</a:t>
            </a:r>
          </a:p>
          <a:p>
            <a:pPr marL="533400" indent="-533400" eaLnBrk="1" hangingPunct="1">
              <a:lnSpc>
                <a:spcPct val="90000"/>
              </a:lnSpc>
              <a:buFontTx/>
              <a:buAutoNum type="arabicParenR"/>
            </a:pPr>
            <a:endParaRPr lang="en-US" sz="2800" smtClean="0">
              <a:latin typeface="Times New Roman" pitchFamily="18" charset="0"/>
            </a:endParaRPr>
          </a:p>
          <a:p>
            <a:pPr marL="533400" indent="-533400" eaLnBrk="1" hangingPunct="1">
              <a:lnSpc>
                <a:spcPct val="90000"/>
              </a:lnSpc>
              <a:buFontTx/>
              <a:buAutoNum type="arabicParenR"/>
            </a:pPr>
            <a:r>
              <a:rPr lang="en-US" sz="2800" smtClean="0">
                <a:latin typeface="Times New Roman" pitchFamily="18" charset="0"/>
              </a:rPr>
              <a:t>Some “genes” are dominant and others recessive.</a:t>
            </a:r>
          </a:p>
        </p:txBody>
      </p:sp>
      <p:pic>
        <p:nvPicPr>
          <p:cNvPr id="27651" name="Picture 6" descr="mendelpeapods"/>
          <p:cNvPicPr>
            <a:picLocks noChangeAspect="1" noChangeArrowheads="1"/>
          </p:cNvPicPr>
          <p:nvPr>
            <p:ph type="clipArt" sz="half" idx="2"/>
          </p:nvPr>
        </p:nvPicPr>
        <p:blipFill>
          <a:blip r:embed="rId3"/>
          <a:srcRect/>
          <a:stretch>
            <a:fillRect/>
          </a:stretch>
        </p:blipFill>
        <p:spPr>
          <a:xfrm>
            <a:off x="5181600" y="2667000"/>
            <a:ext cx="3638550" cy="3733800"/>
          </a:xfrm>
        </p:spPr>
      </p:pic>
      <p:sp>
        <p:nvSpPr>
          <p:cNvPr id="12296" name="Rectangle 8"/>
          <p:cNvSpPr>
            <a:spLocks noChangeArrowheads="1"/>
          </p:cNvSpPr>
          <p:nvPr/>
        </p:nvSpPr>
        <p:spPr bwMode="auto">
          <a:xfrm>
            <a:off x="1219200" y="1524000"/>
            <a:ext cx="7010400" cy="946150"/>
          </a:xfrm>
          <a:prstGeom prst="rect">
            <a:avLst/>
          </a:prstGeom>
          <a:noFill/>
          <a:ln w="9525">
            <a:noFill/>
            <a:miter lim="800000"/>
            <a:headEnd/>
            <a:tailEnd/>
          </a:ln>
        </p:spPr>
        <p:txBody>
          <a:bodyPr>
            <a:spAutoFit/>
          </a:bodyPr>
          <a:lstStyle/>
          <a:p>
            <a:pPr algn="ctr">
              <a:spcBef>
                <a:spcPct val="50000"/>
              </a:spcBef>
            </a:pPr>
            <a:r>
              <a:rPr lang="en-US" sz="2800" b="1">
                <a:latin typeface="Times New Roman" pitchFamily="18" charset="0"/>
              </a:rPr>
              <a:t>To explain this 3:1 ratio he came up with the </a:t>
            </a:r>
            <a:r>
              <a:rPr lang="en-US" sz="2800" b="1" u="sng">
                <a:latin typeface="Times New Roman" pitchFamily="18" charset="0"/>
              </a:rPr>
              <a:t>Rules of Heredity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checkerboard(across)">
                                      <p:cBhvr>
                                        <p:cTn id="7" dur="500"/>
                                        <p:tgtEl>
                                          <p:spTgt spid="122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7" dur="500"/>
                                        <p:tgtEl>
                                          <p:spTgt spid="122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2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6" grpId="0" autoUpdateAnimBg="0"/>
    </p:bldLst>
  </p:timing>
</p:sld>
</file>

<file path=ppt/theme/theme1.xml><?xml version="1.0" encoding="utf-8"?>
<a:theme xmlns:a="http://schemas.openxmlformats.org/drawingml/2006/main" name="Blueprint">
  <a:themeElements>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1989</TotalTime>
  <Words>2874</Words>
  <Application>Microsoft PowerPoint</Application>
  <PresentationFormat>On-screen Show (4:3)</PresentationFormat>
  <Paragraphs>329</Paragraphs>
  <Slides>42</Slides>
  <Notes>12</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42</vt:i4>
      </vt:variant>
    </vt:vector>
  </HeadingPairs>
  <TitlesOfParts>
    <vt:vector size="52" baseType="lpstr">
      <vt:lpstr>Tahoma</vt:lpstr>
      <vt:lpstr>Arial</vt:lpstr>
      <vt:lpstr>Wingdings</vt:lpstr>
      <vt:lpstr>Times New Roman</vt:lpstr>
      <vt:lpstr>Garamond</vt:lpstr>
      <vt:lpstr>Verdana</vt:lpstr>
      <vt:lpstr>Arial Unicode MS</vt:lpstr>
      <vt:lpstr>Symbol</vt:lpstr>
      <vt:lpstr>Blueprint</vt:lpstr>
      <vt:lpstr>Blueprint</vt:lpstr>
      <vt:lpstr>Slide 1</vt:lpstr>
      <vt:lpstr>Why Study Genetics?</vt:lpstr>
      <vt:lpstr>Slide 3</vt:lpstr>
      <vt:lpstr>Gregor Johann Mendel “Father of Genetics”</vt:lpstr>
      <vt:lpstr>Garden Pea Experiments  1856 - 1864</vt:lpstr>
      <vt:lpstr>The Problem</vt:lpstr>
      <vt:lpstr>The Problem</vt:lpstr>
      <vt:lpstr>Mendel’s Answer</vt:lpstr>
      <vt:lpstr>Mendel’s Answer</vt:lpstr>
      <vt:lpstr>Slide 10</vt:lpstr>
      <vt:lpstr>Slide 11</vt:lpstr>
      <vt:lpstr>Lucky or Right On?</vt:lpstr>
      <vt:lpstr>Pea Characteristics</vt:lpstr>
      <vt:lpstr>Slide 14</vt:lpstr>
      <vt:lpstr>Slide 15</vt:lpstr>
      <vt:lpstr>Slide 16</vt:lpstr>
      <vt:lpstr>Terms to Know and Use</vt:lpstr>
      <vt:lpstr>Slide 18</vt:lpstr>
      <vt:lpstr>Slide 19</vt:lpstr>
      <vt:lpstr>Slide 20</vt:lpstr>
      <vt:lpstr>Slide 21</vt:lpstr>
      <vt:lpstr>Slide 22</vt:lpstr>
      <vt:lpstr>Terms to Know and Use</vt:lpstr>
      <vt:lpstr>Slide 24</vt:lpstr>
      <vt:lpstr>Slide 25</vt:lpstr>
      <vt:lpstr>Slide 26</vt:lpstr>
      <vt:lpstr>Slide 27</vt:lpstr>
      <vt:lpstr>Slide 28</vt:lpstr>
      <vt:lpstr>Determining Unknown Genotypes</vt:lpstr>
      <vt:lpstr>Slide 30</vt:lpstr>
      <vt:lpstr>Slide 31</vt:lpstr>
      <vt:lpstr>Slide 32</vt:lpstr>
      <vt:lpstr>Sex-Linked Traits</vt:lpstr>
      <vt:lpstr>Sex-Linked Traits</vt:lpstr>
      <vt:lpstr>Example: Color Blindness</vt:lpstr>
      <vt:lpstr>PEDIGREE CHARTS </vt:lpstr>
      <vt:lpstr>What is a pedigree chart?</vt:lpstr>
      <vt:lpstr>Studying human genetics</vt:lpstr>
      <vt:lpstr>Symbols used in pedigree charts </vt:lpstr>
      <vt:lpstr>Organising the pedigree chart </vt:lpstr>
      <vt:lpstr>Organising the pedigree chart</vt:lpstr>
      <vt:lpstr>Organising the pedigree chart</vt:lpstr>
    </vt:vector>
  </TitlesOfParts>
  <Company>George Mason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Mendelian Genetics</dc:title>
  <dc:creator>George Mason</dc:creator>
  <cp:lastModifiedBy>Administrator</cp:lastModifiedBy>
  <cp:revision>66</cp:revision>
  <dcterms:created xsi:type="dcterms:W3CDTF">2002-11-12T15:46:20Z</dcterms:created>
  <dcterms:modified xsi:type="dcterms:W3CDTF">2012-04-23T17:55:30Z</dcterms:modified>
</cp:coreProperties>
</file>